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5.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600" r:id="rId4"/>
    <p:sldId id="1649" r:id="rId6"/>
    <p:sldId id="1738" r:id="rId7"/>
    <p:sldId id="1739" r:id="rId8"/>
    <p:sldId id="1740" r:id="rId9"/>
    <p:sldId id="1741" r:id="rId10"/>
    <p:sldId id="1742" r:id="rId11"/>
    <p:sldId id="1743" r:id="rId12"/>
    <p:sldId id="1744" r:id="rId13"/>
    <p:sldId id="1745" r:id="rId14"/>
    <p:sldId id="1746" r:id="rId15"/>
    <p:sldId id="1747" r:id="rId16"/>
    <p:sldId id="1748" r:id="rId17"/>
    <p:sldId id="1749" r:id="rId18"/>
    <p:sldId id="1750" r:id="rId19"/>
    <p:sldId id="1751" r:id="rId20"/>
    <p:sldId id="1752" r:id="rId21"/>
    <p:sldId id="1753" r:id="rId22"/>
    <p:sldId id="1754" r:id="rId23"/>
    <p:sldId id="1755" r:id="rId24"/>
    <p:sldId id="1756" r:id="rId25"/>
    <p:sldId id="1757" r:id="rId26"/>
    <p:sldId id="1758" r:id="rId27"/>
    <p:sldId id="1759" r:id="rId28"/>
    <p:sldId id="1760" r:id="rId29"/>
    <p:sldId id="1761" r:id="rId30"/>
    <p:sldId id="1762" r:id="rId31"/>
    <p:sldId id="1764" r:id="rId32"/>
    <p:sldId id="1765" r:id="rId33"/>
    <p:sldId id="1766" r:id="rId34"/>
    <p:sldId id="1767" r:id="rId35"/>
    <p:sldId id="1768" r:id="rId36"/>
    <p:sldId id="1769" r:id="rId37"/>
    <p:sldId id="1770" r:id="rId38"/>
    <p:sldId id="1771" r:id="rId39"/>
    <p:sldId id="1772" r:id="rId40"/>
    <p:sldId id="1773" r:id="rId41"/>
    <p:sldId id="1774" r:id="rId42"/>
    <p:sldId id="1775" r:id="rId43"/>
    <p:sldId id="1776" r:id="rId44"/>
    <p:sldId id="1777" r:id="rId45"/>
    <p:sldId id="1778" r:id="rId46"/>
    <p:sldId id="1779" r:id="rId47"/>
    <p:sldId id="1780" r:id="rId48"/>
    <p:sldId id="1781" r:id="rId49"/>
    <p:sldId id="1782" r:id="rId50"/>
    <p:sldId id="1783" r:id="rId51"/>
    <p:sldId id="1784" r:id="rId52"/>
    <p:sldId id="1785" r:id="rId53"/>
    <p:sldId id="1786" r:id="rId54"/>
    <p:sldId id="1787" r:id="rId55"/>
    <p:sldId id="1788" r:id="rId56"/>
    <p:sldId id="1789" r:id="rId57"/>
    <p:sldId id="1790" r:id="rId58"/>
    <p:sldId id="1791" r:id="rId59"/>
    <p:sldId id="1792" r:id="rId60"/>
    <p:sldId id="1793" r:id="rId61"/>
    <p:sldId id="1794" r:id="rId62"/>
    <p:sldId id="1795" r:id="rId63"/>
    <p:sldId id="1796" r:id="rId64"/>
  </p:sldIdLst>
  <p:sldSz cx="9144000" cy="5143500" type="screen16x9"/>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901"/>
    <a:srgbClr val="7FBD01"/>
    <a:srgbClr val="ADD05D"/>
    <a:srgbClr val="ED7D31"/>
    <a:srgbClr val="0070C0"/>
    <a:srgbClr val="3366FF"/>
    <a:srgbClr val="2626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3" autoAdjust="0"/>
    <p:restoredTop sz="74568" autoAdjust="0"/>
  </p:normalViewPr>
  <p:slideViewPr>
    <p:cSldViewPr snapToGrid="0" showGuides="1">
      <p:cViewPr varScale="1">
        <p:scale>
          <a:sx n="61" d="100"/>
          <a:sy n="61" d="100"/>
        </p:scale>
        <p:origin x="664" y="36"/>
      </p:cViewPr>
      <p:guideLst>
        <p:guide orient="horz" pos="246"/>
        <p:guide orient="horz" pos="2813"/>
        <p:guide pos="5364"/>
        <p:guide pos="274"/>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8" Type="http://schemas.openxmlformats.org/officeDocument/2006/relationships/tags" Target="tags/tag2.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baike.baidu.com/item/%E6%95%B0%E5%AD%A6/107037" TargetMode="External"/><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所以还记得我以前说过的吗，深度学习的最大意义在于对特征的学习。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err="1"/>
              <a:t>AlexNet</a:t>
            </a:r>
            <a:r>
              <a:rPr lang="zh-CN" altLang="en-US" dirty="0"/>
              <a:t>最后阶段是有个</a:t>
            </a:r>
            <a:r>
              <a:rPr lang="en-US" altLang="zh-CN" dirty="0"/>
              <a:t>flatten</a:t>
            </a:r>
            <a:r>
              <a:rPr lang="zh-CN" altLang="en-US" dirty="0"/>
              <a:t>处理，然后是三个全连接层；而这里就把后面三个全连接层给去掉就可，留下的是那</a:t>
            </a:r>
            <a:r>
              <a:rPr lang="en-US" altLang="zh-CN" dirty="0"/>
              <a:t>4096</a:t>
            </a:r>
            <a:r>
              <a:rPr lang="zh-CN" altLang="en-US" dirty="0"/>
              <a:t>个特征</a:t>
            </a:r>
            <a:endParaRPr lang="en-US" altLang="zh-CN" dirty="0"/>
          </a:p>
          <a:p>
            <a:endParaRPr lang="en-US" altLang="zh-CN" dirty="0"/>
          </a:p>
          <a:p>
            <a:r>
              <a:rPr lang="zh-CN" altLang="en-US" dirty="0"/>
              <a:t>之所以被称为</a:t>
            </a:r>
            <a:r>
              <a:rPr lang="en-US" altLang="zh-CN" dirty="0"/>
              <a:t>2-stage</a:t>
            </a:r>
            <a:r>
              <a:rPr lang="zh-CN" altLang="en-US" dirty="0"/>
              <a:t>，就是他是先分出候选区域，再对候选区域进行分类。</a:t>
            </a:r>
            <a:r>
              <a:rPr lang="en-US" altLang="zh-CN" dirty="0"/>
              <a:t>-----</a:t>
            </a:r>
            <a:r>
              <a:rPr lang="zh-CN" altLang="en-US" dirty="0"/>
              <a:t>还是利用了分类的功能。</a:t>
            </a:r>
            <a:endParaRPr lang="en-US" altLang="zh-CN" dirty="0"/>
          </a:p>
          <a:p>
            <a:r>
              <a:rPr lang="zh-CN" altLang="en-US" dirty="0"/>
              <a:t>理论上，如果分类能分得足够高，目标检测就能足够好。</a:t>
            </a:r>
            <a:endParaRPr lang="en-US" altLang="zh-CN" dirty="0"/>
          </a:p>
          <a:p>
            <a:endParaRPr lang="en-US" altLang="zh-CN" dirty="0"/>
          </a:p>
          <a:p>
            <a:r>
              <a:rPr lang="zh-CN" altLang="en-US" dirty="0"/>
              <a:t>我的问题是，那个</a:t>
            </a:r>
            <a:r>
              <a:rPr lang="en-US" altLang="zh-CN" dirty="0"/>
              <a:t>CNN</a:t>
            </a:r>
            <a:r>
              <a:rPr lang="zh-CN" altLang="en-US" dirty="0"/>
              <a:t>网络的训练目标是什么？</a:t>
            </a:r>
            <a:r>
              <a:rPr lang="en-US" altLang="zh-CN" dirty="0"/>
              <a:t>-----</a:t>
            </a:r>
            <a:r>
              <a:rPr lang="zh-CN" altLang="en-US" dirty="0"/>
              <a:t>目标应该也是多分类吧，那为何不直接用</a:t>
            </a:r>
            <a:r>
              <a:rPr lang="en-US" altLang="zh-CN" dirty="0"/>
              <a:t>CNN</a:t>
            </a:r>
            <a:r>
              <a:rPr lang="zh-CN" altLang="en-US" dirty="0"/>
              <a:t>分类结果而要用</a:t>
            </a:r>
            <a:r>
              <a:rPr lang="en-US" altLang="zh-CN" dirty="0"/>
              <a:t>SVM</a:t>
            </a:r>
            <a:r>
              <a:rPr lang="zh-CN" altLang="en-US" dirty="0"/>
              <a:t>呢？</a:t>
            </a:r>
            <a:endParaRPr lang="en-US" altLang="zh-CN" dirty="0"/>
          </a:p>
          <a:p>
            <a:r>
              <a:rPr lang="en-US" altLang="zh-CN" dirty="0"/>
              <a:t>https://www.zhihu.com/question/54117650</a:t>
            </a:r>
            <a:endParaRPr lang="en-US" altLang="zh-CN" dirty="0"/>
          </a:p>
          <a:p>
            <a:endParaRPr lang="en-US" altLang="zh-CN" dirty="0"/>
          </a:p>
          <a:p>
            <a:r>
              <a:rPr lang="en-US" altLang="zh-CN" dirty="0"/>
              <a:t>CNN</a:t>
            </a:r>
            <a:r>
              <a:rPr lang="zh-CN" altLang="en-US" dirty="0"/>
              <a:t>训练的时候，需要比较多的样本，所以将重叠</a:t>
            </a:r>
            <a:r>
              <a:rPr lang="en-US" altLang="zh-CN" dirty="0"/>
              <a:t>IOU</a:t>
            </a:r>
            <a:r>
              <a:rPr lang="zh-CN" altLang="en-US" dirty="0"/>
              <a:t>大于</a:t>
            </a:r>
            <a:r>
              <a:rPr lang="en-US" altLang="zh-CN" dirty="0"/>
              <a:t>0.5</a:t>
            </a:r>
            <a:r>
              <a:rPr lang="zh-CN" altLang="en-US" dirty="0"/>
              <a:t>的标记为了正样本，小于</a:t>
            </a:r>
            <a:r>
              <a:rPr lang="en-US" altLang="zh-CN" dirty="0"/>
              <a:t>0.5</a:t>
            </a:r>
            <a:r>
              <a:rPr lang="zh-CN" altLang="en-US" dirty="0"/>
              <a:t>标记为负样本。这样的标注导致直接使用</a:t>
            </a:r>
            <a:r>
              <a:rPr lang="en-US" altLang="zh-CN" dirty="0"/>
              <a:t>CNN</a:t>
            </a:r>
            <a:r>
              <a:rPr lang="zh-CN" altLang="en-US" dirty="0"/>
              <a:t>分类效果并不好，</a:t>
            </a:r>
            <a:r>
              <a:rPr lang="en-US" altLang="zh-CN" dirty="0" err="1"/>
              <a:t>mAP</a:t>
            </a:r>
            <a:r>
              <a:rPr lang="zh-CN" altLang="en-US" dirty="0"/>
              <a:t>从</a:t>
            </a:r>
            <a:r>
              <a:rPr lang="en-US" altLang="zh-CN" dirty="0"/>
              <a:t>54.2%</a:t>
            </a:r>
            <a:r>
              <a:rPr lang="zh-CN" altLang="en-US" dirty="0"/>
              <a:t>降到了</a:t>
            </a:r>
            <a:r>
              <a:rPr lang="en-US" altLang="zh-CN" dirty="0"/>
              <a:t>50.9%</a:t>
            </a:r>
            <a:r>
              <a:rPr lang="zh-CN" altLang="en-US" dirty="0"/>
              <a:t>，而使用</a:t>
            </a:r>
            <a:r>
              <a:rPr lang="en-US" altLang="zh-CN" dirty="0"/>
              <a:t>SVM</a:t>
            </a:r>
            <a:r>
              <a:rPr lang="zh-CN" altLang="en-US" dirty="0"/>
              <a:t>分类就不需要这么多样本了，所以就可以对训练数据有更加严格的标注，分类效果更好一点。另外，</a:t>
            </a:r>
            <a:r>
              <a:rPr lang="en-US" altLang="zh-CN" dirty="0" err="1"/>
              <a:t>softmax</a:t>
            </a:r>
            <a:r>
              <a:rPr lang="zh-CN" altLang="en-US" dirty="0"/>
              <a:t>是在随机采样的背景样本上进行训练，而</a:t>
            </a:r>
            <a:r>
              <a:rPr lang="en-US" altLang="zh-CN" dirty="0"/>
              <a:t>SVM</a:t>
            </a:r>
            <a:r>
              <a:rPr lang="zh-CN" altLang="en-US" dirty="0"/>
              <a:t>采用的则是</a:t>
            </a:r>
            <a:r>
              <a:rPr lang="en-US" altLang="zh-CN" dirty="0"/>
              <a:t>hard-negative mining</a:t>
            </a:r>
            <a:r>
              <a:rPr lang="zh-CN" altLang="en-US" dirty="0"/>
              <a:t>，这提高了分类准确度。</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b="0" i="0" dirty="0">
                <a:solidFill>
                  <a:srgbClr val="121212"/>
                </a:solidFill>
                <a:effectLst/>
                <a:latin typeface="-apple-system"/>
              </a:rPr>
              <a:t>我们知道目标检测问题比图像分类较复杂，很重要的一个因素是：一张图像中可能存在多个物体需要分别</a:t>
            </a:r>
            <a:r>
              <a:rPr lang="zh-CN" altLang="en-US" sz="2800" b="0" i="0" dirty="0">
                <a:solidFill>
                  <a:srgbClr val="121212"/>
                </a:solidFill>
                <a:effectLst/>
                <a:highlight>
                  <a:srgbClr val="FFFF00"/>
                </a:highlight>
                <a:latin typeface="-apple-system"/>
              </a:rPr>
              <a:t>定位和分类</a:t>
            </a:r>
            <a:r>
              <a:rPr lang="zh-CN" altLang="en-US" sz="2800" b="0" i="0" dirty="0">
                <a:solidFill>
                  <a:srgbClr val="121212"/>
                </a:solidFill>
                <a:effectLst/>
                <a:latin typeface="-apple-system"/>
              </a:rPr>
              <a:t>。</a:t>
            </a:r>
            <a:endParaRPr lang="en-US" altLang="zh-CN" sz="2800" b="0" i="0" dirty="0">
              <a:solidFill>
                <a:srgbClr val="121212"/>
              </a:solidFill>
              <a:effectLst/>
              <a:latin typeface="-apple-system"/>
            </a:endParaRPr>
          </a:p>
          <a:p>
            <a:pPr algn="l"/>
            <a:r>
              <a:rPr lang="zh-CN" altLang="en-US" sz="2800" b="1" i="0" dirty="0">
                <a:solidFill>
                  <a:srgbClr val="121212"/>
                </a:solidFill>
                <a:effectLst/>
                <a:latin typeface="-apple-system"/>
              </a:rPr>
              <a:t>显然，在训练分类器之前，需要使用一些方法将图像划分为小的区域，这些方法统称为</a:t>
            </a:r>
            <a:r>
              <a:rPr lang="en-US" altLang="zh-CN" sz="2800" b="1" i="0" dirty="0">
                <a:solidFill>
                  <a:srgbClr val="121212"/>
                </a:solidFill>
                <a:effectLst/>
                <a:latin typeface="-apple-system"/>
              </a:rPr>
              <a:t>Region Proposal Algorithms</a:t>
            </a:r>
            <a:r>
              <a:rPr lang="zh-CN" altLang="en-US" sz="2800" b="1" i="0" dirty="0">
                <a:solidFill>
                  <a:srgbClr val="121212"/>
                </a:solidFill>
                <a:effectLst/>
                <a:latin typeface="-apple-system"/>
              </a:rPr>
              <a:t>。</a:t>
            </a:r>
            <a:endParaRPr lang="en-US" altLang="zh-CN" sz="1800" b="1" i="0" u="none" strike="noStrike" baseline="0" dirty="0">
              <a:solidFill>
                <a:srgbClr val="121212"/>
              </a:solidFill>
              <a:effectLst/>
              <a:latin typeface="宋体" panose="02010600030101010101" pitchFamily="2" charset="-122"/>
              <a:ea typeface="宋体" panose="02010600030101010101" pitchFamily="2" charset="-122"/>
            </a:endParaRPr>
          </a:p>
          <a:p>
            <a:pPr algn="l"/>
            <a:endParaRPr lang="en-US" altLang="zh-CN" sz="1800" b="0" i="0" u="none" strike="noStrike" baseline="0" dirty="0">
              <a:latin typeface="宋体" panose="02010600030101010101" pitchFamily="2" charset="-122"/>
              <a:ea typeface="宋体" panose="02010600030101010101" pitchFamily="2" charset="-122"/>
            </a:endParaRPr>
          </a:p>
          <a:p>
            <a:pPr algn="l"/>
            <a:r>
              <a:rPr lang="zh-CN" altLang="en-US" dirty="0"/>
              <a:t>在目标检测时，为了定位到目标的具体位置，通常会把图像分成许多子块，然后把子块作为输入，送到目标识别的模型中。分子块的最直接方法叫滑动窗口法。滑动窗口的方法就是按照子块的大小在整幅图像上穷举所有子图像块。这种方法产生的数据量想想都头大。</a:t>
            </a:r>
            <a:endParaRPr lang="zh-CN" altLang="en-US" dirty="0"/>
          </a:p>
          <a:p>
            <a:pPr algn="l"/>
            <a:r>
              <a:rPr lang="zh-CN" altLang="en-US" b="1" dirty="0"/>
              <a:t>和滑动窗口法相对的是另外一类基于区域（</a:t>
            </a:r>
            <a:r>
              <a:rPr lang="en-US" altLang="zh-CN" b="1" dirty="0"/>
              <a:t>region proposal</a:t>
            </a:r>
            <a:r>
              <a:rPr lang="zh-CN" altLang="en-US" b="1" dirty="0"/>
              <a:t>）的方法</a:t>
            </a:r>
            <a:r>
              <a:rPr lang="zh-CN" altLang="en-US" dirty="0"/>
              <a:t>。</a:t>
            </a:r>
            <a:r>
              <a:rPr lang="en-US" altLang="zh-CN" dirty="0"/>
              <a:t>selective search</a:t>
            </a:r>
            <a:r>
              <a:rPr lang="zh-CN" altLang="en-US" dirty="0"/>
              <a:t>就是其中之一！首先通过简单的区域划分算法，将图片划分成很多小区域，再通过相似度和区域大小（小的区域先聚合，这样是防止大的区域不断的聚合小区域，导致层次关系不完全）不断的聚合相邻小区域，类似于聚类的思路。这样就能解决</a:t>
            </a:r>
            <a:r>
              <a:rPr lang="en-US" altLang="zh-CN" dirty="0"/>
              <a:t>object</a:t>
            </a:r>
            <a:r>
              <a:rPr lang="zh-CN" altLang="en-US" dirty="0"/>
              <a:t>层次问题。</a:t>
            </a:r>
            <a:endParaRPr lang="en-US" altLang="zh-CN" dirty="0"/>
          </a:p>
          <a:p>
            <a:pPr algn="l"/>
            <a:endParaRPr lang="en-US" altLang="zh-CN" dirty="0"/>
          </a:p>
          <a:p>
            <a:pPr algn="l"/>
            <a:r>
              <a:rPr lang="zh-CN" altLang="en-US" b="0" i="0" dirty="0">
                <a:solidFill>
                  <a:srgbClr val="333333"/>
                </a:solidFill>
                <a:effectLst/>
                <a:latin typeface="PingFang SC"/>
              </a:rPr>
              <a:t>对于候选框的位置确定问题，简单粗暴的方法就是穷举或者说</a:t>
            </a:r>
            <a:r>
              <a:rPr lang="zh-CN" altLang="en-US" b="1" i="0" dirty="0">
                <a:solidFill>
                  <a:srgbClr val="333333"/>
                </a:solidFill>
                <a:effectLst/>
                <a:latin typeface="PingFang SC"/>
              </a:rPr>
              <a:t>滑动窗口法</a:t>
            </a:r>
            <a:r>
              <a:rPr lang="zh-CN" altLang="en-US" b="0" i="0" dirty="0">
                <a:solidFill>
                  <a:srgbClr val="333333"/>
                </a:solidFill>
                <a:effectLst/>
                <a:latin typeface="PingFang SC"/>
              </a:rPr>
              <a:t>，但是这必然是不科学的，因为时间和计算成本太高，直观的优化就是假设同一种物体其在图像邻域内有比较近似的特征（例如颜色、纹理等等）。</a:t>
            </a:r>
            <a:endParaRPr lang="zh-CN" altLang="en-US" b="0" i="0" dirty="0">
              <a:solidFill>
                <a:srgbClr val="333333"/>
              </a:solidFill>
              <a:effectLst/>
              <a:latin typeface="PingFang SC"/>
            </a:endParaRPr>
          </a:p>
          <a:p>
            <a:pPr algn="l"/>
            <a:r>
              <a:rPr lang="zh-CN" altLang="en-US" b="0" i="0" dirty="0">
                <a:solidFill>
                  <a:srgbClr val="333333"/>
                </a:solidFill>
                <a:effectLst/>
                <a:latin typeface="PingFang SC"/>
              </a:rPr>
              <a:t>由此提出使用比较广泛的</a:t>
            </a:r>
            <a:r>
              <a:rPr lang="en-US" altLang="zh-CN" b="0" i="0" dirty="0">
                <a:solidFill>
                  <a:srgbClr val="333333"/>
                </a:solidFill>
                <a:effectLst/>
                <a:latin typeface="PingFang SC"/>
              </a:rPr>
              <a:t>Selective search</a:t>
            </a:r>
            <a:r>
              <a:rPr lang="zh-CN" altLang="en-US" b="0" i="0" dirty="0">
                <a:solidFill>
                  <a:srgbClr val="333333"/>
                </a:solidFill>
                <a:effectLst/>
                <a:latin typeface="PingFang SC"/>
              </a:rPr>
              <a:t>算法</a:t>
            </a:r>
            <a:endParaRPr lang="zh-CN" altLang="en-US" b="0" i="0" dirty="0">
              <a:solidFill>
                <a:srgbClr val="333333"/>
              </a:solidFill>
              <a:effectLst/>
              <a:latin typeface="PingFang SC"/>
            </a:endParaRPr>
          </a:p>
          <a:p>
            <a:pPr algn="l"/>
            <a:r>
              <a:rPr lang="en-US" altLang="zh-CN" b="0" i="0" dirty="0">
                <a:solidFill>
                  <a:srgbClr val="333333"/>
                </a:solidFill>
                <a:effectLst/>
                <a:latin typeface="PingFang SC"/>
              </a:rPr>
              <a:t>Selective search</a:t>
            </a:r>
            <a:r>
              <a:rPr lang="zh-CN" altLang="en-US" b="0" i="0" dirty="0">
                <a:solidFill>
                  <a:srgbClr val="333333"/>
                </a:solidFill>
                <a:effectLst/>
                <a:latin typeface="PingFang SC"/>
              </a:rPr>
              <a:t>算法（以下简称</a:t>
            </a:r>
            <a:r>
              <a:rPr lang="en-US" altLang="zh-CN" b="0" i="0" dirty="0">
                <a:solidFill>
                  <a:srgbClr val="333333"/>
                </a:solidFill>
                <a:effectLst/>
                <a:latin typeface="PingFang SC"/>
              </a:rPr>
              <a:t>ss</a:t>
            </a:r>
            <a:r>
              <a:rPr lang="zh-CN" altLang="en-US" b="0" i="0" dirty="0">
                <a:solidFill>
                  <a:srgbClr val="333333"/>
                </a:solidFill>
                <a:effectLst/>
                <a:latin typeface="PingFang SC"/>
              </a:rPr>
              <a:t>算法）：首先通过以及简单的聚类生成区域集合；然后根据定义的相似度不断合并相邻区域构成新的候选框。本质上是一种基于在原始聚类后的区域集合上，依照邻域的相似度，从小到大的进行滑动窗口。</a:t>
            </a:r>
            <a:endParaRPr lang="en-US" altLang="zh-CN" b="0" i="0" dirty="0">
              <a:solidFill>
                <a:srgbClr val="333333"/>
              </a:solidFill>
              <a:effectLst/>
              <a:latin typeface="PingFang SC"/>
            </a:endParaRPr>
          </a:p>
          <a:p>
            <a:pPr algn="l"/>
            <a:endParaRPr lang="zh-CN" altLang="en-US" b="0" i="0" dirty="0">
              <a:solidFill>
                <a:srgbClr val="333333"/>
              </a:solidFill>
              <a:effectLst/>
              <a:latin typeface="PingFang SC"/>
            </a:endParaRPr>
          </a:p>
          <a:p>
            <a:pPr algn="l"/>
            <a:r>
              <a:rPr lang="en-US" altLang="zh-CN" dirty="0"/>
              <a:t>————————————————</a:t>
            </a:r>
            <a:endParaRPr lang="en-US" altLang="zh-CN" dirty="0"/>
          </a:p>
          <a:p>
            <a:pPr algn="l"/>
            <a:r>
              <a:rPr lang="zh-CN" altLang="en-US" dirty="0"/>
              <a:t>版权声明：本文为</a:t>
            </a:r>
            <a:r>
              <a:rPr lang="en-US" altLang="zh-CN" dirty="0"/>
              <a:t>CSDN</a:t>
            </a:r>
            <a:r>
              <a:rPr lang="zh-CN" altLang="en-US" dirty="0"/>
              <a:t>博主「</a:t>
            </a:r>
            <a:r>
              <a:rPr lang="en-US" altLang="zh-CN" dirty="0" err="1"/>
              <a:t>Elag</a:t>
            </a:r>
            <a:r>
              <a:rPr lang="zh-CN" altLang="en-US" dirty="0"/>
              <a:t>」的原创文章，遵循</a:t>
            </a:r>
            <a:r>
              <a:rPr lang="en-US" altLang="zh-CN" dirty="0"/>
              <a:t>CC 4.0 BY-SA</a:t>
            </a:r>
            <a:r>
              <a:rPr lang="zh-CN" altLang="en-US" dirty="0"/>
              <a:t>版权协议，转载请附上原文出处链接及本声明。</a:t>
            </a:r>
            <a:endParaRPr lang="zh-CN" altLang="en-US" dirty="0"/>
          </a:p>
          <a:p>
            <a:pPr algn="l"/>
            <a:r>
              <a:rPr lang="zh-CN" altLang="en-US" dirty="0"/>
              <a:t>原文链接：</a:t>
            </a:r>
            <a:r>
              <a:rPr lang="en-US" altLang="zh-CN" dirty="0"/>
              <a:t>https://blog.csdn.net/u011436429/article/details/80277633</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t>选择性搜索</a:t>
            </a:r>
            <a:r>
              <a:rPr lang="zh-CN" altLang="en-US" sz="1200" dirty="0"/>
              <a:t>（</a:t>
            </a:r>
            <a:r>
              <a:rPr lang="en-US" altLang="zh-CN" sz="1200" dirty="0"/>
              <a:t>Selective Search </a:t>
            </a:r>
            <a:r>
              <a:rPr lang="zh-CN" altLang="en-US" sz="1200" dirty="0"/>
              <a:t>）就是一种典型的候选区域方法。</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算法原理如下：首先将每个像素作为一组。</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然后，计算每一组的纹理，并将两个最接近的组结合起来。</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但是为了避免单个区域吞噬其他区域，</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首先对较小的组进行分组。</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我们继续合并区域，直到所有区域都结合在一起。</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下图第一行展示了如何使区域增长，</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第二行中的蓝色矩形代表合并过程中所有可能的 </a:t>
            </a:r>
            <a:r>
              <a:rPr lang="en-US" altLang="zh-CN" sz="1200" dirty="0"/>
              <a:t>ROI</a:t>
            </a:r>
            <a:r>
              <a:rPr lang="zh-CN" altLang="en-US" sz="1200" dirty="0"/>
              <a:t>。</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p>
          <a:p>
            <a:pPr algn="l"/>
            <a:endParaRPr lang="en-US" altLang="zh-CN" b="0" i="0" dirty="0">
              <a:solidFill>
                <a:srgbClr val="333333"/>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AlexNet</a:t>
            </a:r>
            <a:r>
              <a:rPr lang="zh-CN" altLang="en-US" dirty="0"/>
              <a:t>最后阶段是有个</a:t>
            </a:r>
            <a:r>
              <a:rPr lang="en-US" altLang="zh-CN" dirty="0"/>
              <a:t>flatten</a:t>
            </a:r>
            <a:r>
              <a:rPr lang="zh-CN" altLang="en-US" dirty="0"/>
              <a:t>展平处理，然后是三个全连接层；而这里就把后面三个全连接层给去掉就可，留下的是那</a:t>
            </a:r>
            <a:r>
              <a:rPr lang="en-US" altLang="zh-CN" dirty="0"/>
              <a:t>4096</a:t>
            </a:r>
            <a:r>
              <a:rPr lang="zh-CN" altLang="en-US" dirty="0"/>
              <a:t>个特征</a:t>
            </a:r>
            <a:endParaRPr lang="en-US" altLang="zh-CN" dirty="0"/>
          </a:p>
          <a:p>
            <a:r>
              <a:rPr lang="en-US" altLang="zh-CN" dirty="0"/>
              <a:t>2000</a:t>
            </a:r>
            <a:r>
              <a:rPr lang="zh-CN" altLang="en-US" dirty="0"/>
              <a:t>*</a:t>
            </a:r>
            <a:r>
              <a:rPr lang="en-US" altLang="zh-CN" dirty="0"/>
              <a:t>4096</a:t>
            </a:r>
            <a:r>
              <a:rPr lang="zh-CN" altLang="en-US" dirty="0"/>
              <a:t>维矩阵，每一行就是一个候选框的特征向量</a:t>
            </a:r>
            <a:endParaRPr lang="en-US" altLang="zh-CN" dirty="0"/>
          </a:p>
          <a:p>
            <a:endParaRPr lang="en-US" altLang="zh-CN" dirty="0"/>
          </a:p>
          <a:p>
            <a:r>
              <a:rPr lang="zh-CN" altLang="en-US" dirty="0"/>
              <a:t>注意这个网络是事先训练好的分类网络。</a:t>
            </a:r>
            <a:endParaRPr lang="en-US" altLang="zh-CN" dirty="0"/>
          </a:p>
          <a:p>
            <a:r>
              <a:rPr lang="zh-CN" altLang="en-US" dirty="0"/>
              <a:t>那么是在哪个数据集上训练好的呢？是</a:t>
            </a:r>
            <a:r>
              <a:rPr lang="en-US" altLang="zh-CN" dirty="0"/>
              <a:t>Pascal VOC</a:t>
            </a:r>
            <a:r>
              <a:rPr lang="zh-CN" altLang="en-US" dirty="0"/>
              <a:t>数据集，有</a:t>
            </a:r>
            <a:r>
              <a:rPr lang="en-US" altLang="zh-CN" dirty="0"/>
              <a:t>20</a:t>
            </a:r>
            <a:r>
              <a:rPr lang="zh-CN" altLang="en-US" dirty="0"/>
              <a:t>类物体。</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奇怪，他为何不直接用</a:t>
            </a:r>
            <a:r>
              <a:rPr lang="en-US" altLang="zh-CN" dirty="0"/>
              <a:t>CNN</a:t>
            </a:r>
            <a:r>
              <a:rPr lang="zh-CN" altLang="en-US" dirty="0"/>
              <a:t>进行图像多分类呢？</a:t>
            </a:r>
            <a:endParaRPr lang="en-US" altLang="zh-CN" dirty="0"/>
          </a:p>
          <a:p>
            <a:endParaRPr lang="en-US" altLang="zh-CN" dirty="0"/>
          </a:p>
          <a:p>
            <a:r>
              <a:rPr lang="en-US" altLang="zh-CN" dirty="0"/>
              <a:t>SVM</a:t>
            </a:r>
            <a:r>
              <a:rPr lang="zh-CN" altLang="en-US" dirty="0"/>
              <a:t>是个二分类器，他针对每个类别都有一个分类器；</a:t>
            </a:r>
            <a:endParaRPr lang="en-US" altLang="zh-CN" dirty="0"/>
          </a:p>
          <a:p>
            <a:r>
              <a:rPr lang="zh-CN" altLang="en-US" dirty="0"/>
              <a:t>在</a:t>
            </a:r>
            <a:r>
              <a:rPr lang="en-US" altLang="zh-CN" dirty="0"/>
              <a:t>Pascal VOA</a:t>
            </a:r>
            <a:r>
              <a:rPr lang="zh-CN" altLang="en-US" dirty="0"/>
              <a:t>数据集中有</a:t>
            </a:r>
            <a:r>
              <a:rPr lang="en-US" altLang="zh-CN" dirty="0"/>
              <a:t>20</a:t>
            </a:r>
            <a:r>
              <a:rPr lang="zh-CN" altLang="en-US" dirty="0"/>
              <a:t>个类别，就有</a:t>
            </a:r>
            <a:r>
              <a:rPr lang="en-US" altLang="zh-CN" dirty="0"/>
              <a:t>20</a:t>
            </a:r>
            <a:r>
              <a:rPr lang="zh-CN" altLang="en-US" dirty="0"/>
              <a:t>个分类器；</a:t>
            </a:r>
            <a:endParaRPr lang="en-US" altLang="zh-CN" dirty="0"/>
          </a:p>
          <a:p>
            <a:r>
              <a:rPr lang="en-US" altLang="zh-CN" dirty="0"/>
              <a:t>2000</a:t>
            </a:r>
            <a:r>
              <a:rPr lang="zh-CN" altLang="en-US" dirty="0"/>
              <a:t>*</a:t>
            </a:r>
            <a:r>
              <a:rPr lang="en-US" altLang="zh-CN" dirty="0"/>
              <a:t>4096  dot  4096*20 ---- </a:t>
            </a:r>
            <a:r>
              <a:rPr lang="zh-CN" altLang="en-US" dirty="0"/>
              <a:t>得到</a:t>
            </a:r>
            <a:r>
              <a:rPr lang="en-US" altLang="zh-CN" dirty="0"/>
              <a:t>2000</a:t>
            </a:r>
            <a:r>
              <a:rPr lang="zh-CN" altLang="en-US" dirty="0"/>
              <a:t>*</a:t>
            </a:r>
            <a:r>
              <a:rPr lang="en-US" altLang="zh-CN" dirty="0"/>
              <a:t>20</a:t>
            </a:r>
            <a:r>
              <a:rPr lang="zh-CN" altLang="en-US" dirty="0"/>
              <a:t>的评分矩阵，每行就是每个候选框；而</a:t>
            </a:r>
            <a:r>
              <a:rPr lang="en-US" altLang="zh-CN" dirty="0"/>
              <a:t>20</a:t>
            </a:r>
            <a:r>
              <a:rPr lang="zh-CN" altLang="en-US" dirty="0"/>
              <a:t>就是</a:t>
            </a:r>
            <a:r>
              <a:rPr lang="en-US" altLang="zh-CN" dirty="0"/>
              <a:t>20</a:t>
            </a:r>
            <a:r>
              <a:rPr lang="zh-CN" altLang="en-US" dirty="0"/>
              <a:t>个类别的概率。</a:t>
            </a:r>
            <a:endParaRPr lang="en-US" altLang="zh-CN" dirty="0"/>
          </a:p>
          <a:p>
            <a:endParaRPr lang="en-US" altLang="zh-CN" dirty="0"/>
          </a:p>
          <a:p>
            <a:r>
              <a:rPr lang="zh-CN" altLang="en-US" dirty="0"/>
              <a:t>最右面第一行的第一列，就是第一个候选框预测为猫的概率；第二列就是这个框预测为狗的概率。</a:t>
            </a:r>
            <a:endParaRPr lang="en-US" altLang="zh-CN"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奇怪，他为何不直接用</a:t>
            </a:r>
            <a:r>
              <a:rPr lang="en-US" altLang="zh-CN" dirty="0"/>
              <a:t>CNN</a:t>
            </a:r>
            <a:r>
              <a:rPr lang="zh-CN" altLang="en-US" dirty="0"/>
              <a:t>进行图像多分类呢？</a:t>
            </a:r>
            <a:endParaRPr lang="en-US" altLang="zh-CN" dirty="0"/>
          </a:p>
          <a:p>
            <a:endParaRPr lang="en-US" altLang="zh-CN" dirty="0"/>
          </a:p>
          <a:p>
            <a:r>
              <a:rPr lang="en-US" altLang="zh-CN" dirty="0"/>
              <a:t>SVM</a:t>
            </a:r>
            <a:r>
              <a:rPr lang="zh-CN" altLang="en-US" dirty="0"/>
              <a:t>是个二分类器，他针对每个类别都有一个分类器；</a:t>
            </a:r>
            <a:endParaRPr lang="en-US" altLang="zh-CN" dirty="0"/>
          </a:p>
          <a:p>
            <a:r>
              <a:rPr lang="zh-CN" altLang="en-US" dirty="0"/>
              <a:t>在</a:t>
            </a:r>
            <a:r>
              <a:rPr lang="en-US" altLang="zh-CN" dirty="0"/>
              <a:t>Pascal VOC</a:t>
            </a:r>
            <a:r>
              <a:rPr lang="zh-CN" altLang="en-US" dirty="0"/>
              <a:t>数据集中有</a:t>
            </a:r>
            <a:r>
              <a:rPr lang="en-US" altLang="zh-CN" dirty="0"/>
              <a:t>20</a:t>
            </a:r>
            <a:r>
              <a:rPr lang="zh-CN" altLang="en-US" dirty="0"/>
              <a:t>个类别，就有</a:t>
            </a:r>
            <a:r>
              <a:rPr lang="en-US" altLang="zh-CN" dirty="0"/>
              <a:t>20</a:t>
            </a:r>
            <a:r>
              <a:rPr lang="zh-CN" altLang="en-US" dirty="0"/>
              <a:t>个分类器；</a:t>
            </a:r>
            <a:endParaRPr lang="en-US" altLang="zh-CN" dirty="0"/>
          </a:p>
          <a:p>
            <a:r>
              <a:rPr lang="en-US" altLang="zh-CN" dirty="0"/>
              <a:t>2000</a:t>
            </a:r>
            <a:r>
              <a:rPr lang="zh-CN" altLang="en-US" dirty="0"/>
              <a:t>*</a:t>
            </a:r>
            <a:r>
              <a:rPr lang="en-US" altLang="zh-CN" dirty="0"/>
              <a:t>4096  dot  4096*20 ---- </a:t>
            </a:r>
            <a:r>
              <a:rPr lang="zh-CN" altLang="en-US" dirty="0"/>
              <a:t>得到</a:t>
            </a:r>
            <a:r>
              <a:rPr lang="en-US" altLang="zh-CN" dirty="0"/>
              <a:t>2000</a:t>
            </a:r>
            <a:r>
              <a:rPr lang="zh-CN" altLang="en-US" dirty="0"/>
              <a:t>*</a:t>
            </a:r>
            <a:r>
              <a:rPr lang="en-US" altLang="zh-CN" dirty="0"/>
              <a:t>20</a:t>
            </a:r>
            <a:r>
              <a:rPr lang="zh-CN" altLang="en-US" dirty="0"/>
              <a:t>的评分矩阵，每行就是每个候选框；而</a:t>
            </a:r>
            <a:r>
              <a:rPr lang="en-US" altLang="zh-CN" dirty="0"/>
              <a:t>20</a:t>
            </a:r>
            <a:r>
              <a:rPr lang="zh-CN" altLang="en-US" dirty="0"/>
              <a:t>就是</a:t>
            </a:r>
            <a:r>
              <a:rPr lang="en-US" altLang="zh-CN" dirty="0"/>
              <a:t>20</a:t>
            </a:r>
            <a:r>
              <a:rPr lang="zh-CN" altLang="en-US" dirty="0"/>
              <a:t>个类别的概率。</a:t>
            </a:r>
            <a:endParaRPr lang="en-US" altLang="zh-CN" dirty="0"/>
          </a:p>
          <a:p>
            <a:r>
              <a:rPr lang="zh-CN" altLang="en-US" dirty="0"/>
              <a:t>此图有两个问题：</a:t>
            </a:r>
            <a:endParaRPr lang="en-US" altLang="zh-CN" dirty="0"/>
          </a:p>
          <a:p>
            <a:r>
              <a:rPr lang="zh-CN" altLang="en-US" dirty="0"/>
              <a:t>（</a:t>
            </a:r>
            <a:r>
              <a:rPr lang="en-US" altLang="zh-CN" dirty="0"/>
              <a:t>1</a:t>
            </a:r>
            <a:r>
              <a:rPr lang="zh-CN" altLang="en-US" dirty="0"/>
              <a:t>）那个</a:t>
            </a:r>
            <a:r>
              <a:rPr lang="en-US" altLang="zh-CN" dirty="0"/>
              <a:t>4096</a:t>
            </a:r>
            <a:r>
              <a:rPr lang="zh-CN" altLang="en-US" dirty="0"/>
              <a:t>维特征向量本来应当是个行向量，画不下，故写成了列向量的形式。</a:t>
            </a:r>
            <a:endParaRPr lang="en-US" altLang="zh-CN" dirty="0"/>
          </a:p>
          <a:p>
            <a:r>
              <a:rPr lang="zh-CN" altLang="en-US" dirty="0"/>
              <a:t>（</a:t>
            </a:r>
            <a:r>
              <a:rPr lang="en-US" altLang="zh-CN" dirty="0"/>
              <a:t>2</a:t>
            </a:r>
            <a:r>
              <a:rPr lang="zh-CN" altLang="en-US" dirty="0"/>
              <a:t>）此图中只写了</a:t>
            </a:r>
            <a:r>
              <a:rPr lang="en-US" altLang="zh-CN" dirty="0"/>
              <a:t>yes, no</a:t>
            </a:r>
            <a:r>
              <a:rPr lang="zh-CN" altLang="en-US" dirty="0"/>
              <a:t>，但其实</a:t>
            </a:r>
            <a:r>
              <a:rPr lang="en-US" altLang="zh-CN" dirty="0"/>
              <a:t>SVM</a:t>
            </a:r>
            <a:r>
              <a:rPr lang="zh-CN" altLang="en-US" dirty="0"/>
              <a:t>得到的并不只是个</a:t>
            </a:r>
            <a:r>
              <a:rPr lang="en-US" altLang="zh-CN" dirty="0"/>
              <a:t>Yes, No</a:t>
            </a:r>
            <a:r>
              <a:rPr lang="zh-CN" altLang="en-US" dirty="0"/>
              <a:t>，而是一个概率值。</a:t>
            </a:r>
            <a:endParaRPr lang="en-US" altLang="zh-CN"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目标检测当中，有一个常用的指标，叫IoU（Intersection over Union), 它常常用来衡量目标检测任务中，预测结果的位置信息的准确程度。</a:t>
            </a:r>
            <a:endParaRPr dirty="0"/>
          </a:p>
          <a:p>
            <a:r>
              <a:rPr dirty="0"/>
              <a:t>在目标检测的课题里，我们需要从给定的图片里，推测出这张图片里有哪样（或者是哪几样）东西，并且推测这样（或者这几样）东西在图片中的具体位置。比如，在下面这张图片里，我们推测出图片当中有个STOP标识，并且给出了它的推测位置（红色的方框）。</a:t>
            </a:r>
            <a:endParaRPr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目标检测当中，有一个常用的指标，叫IoU（Intersection over Union), 它常常用来衡量目标检测任务中，预测结果的位置信息的准确程度。</a:t>
            </a:r>
            <a:endParaRPr dirty="0"/>
          </a:p>
          <a:p>
            <a:r>
              <a:rPr dirty="0"/>
              <a:t>在目标检测的课题里，我们需要从给定的图片里，推测出这张图片里有哪样（或者是哪几样）东西，并且推测这样（或者这几样）东西在图片中的具体位置。比如，在下面这张图片里，我们推测出图片当中有个STOP标识，并且给出了它的推测位置（红色的方框）。</a:t>
            </a:r>
            <a:endParaRPr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目标检测当中，有一个常用的指标，叫IoU（Intersection over Union), 它常常用来衡量目标检测任务中，预测结果的位置信息的准确程度。</a:t>
            </a:r>
            <a:endParaRPr dirty="0"/>
          </a:p>
          <a:p>
            <a:r>
              <a:rPr dirty="0"/>
              <a:t>在目标检测的课题里，我们需要从给定的图片里，推测出这张图片里有哪样（或者是哪几样）东西，并且推测这样（或者这几样）东西在图片中的具体位置。比如，在下面这张图片里，我们推测出图片当中有个STOP标识，并且给出了它的推测位置（红色的方框）。</a:t>
            </a:r>
            <a:endParaRPr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比如下面这幅图里，两个正方形的面积完全相同，在水平方向和垂直方向分别只有1/9的偏差，但此时它们的IoU值就变成了64/98=0.65。。</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顾名思义就是抑制不是极大值的元素，可以理解为局部最大搜索。</a:t>
            </a:r>
            <a:endParaRPr lang="en-US" altLang="zh-CN" dirty="0"/>
          </a:p>
          <a:p>
            <a:r>
              <a:rPr lang="en-US" altLang="zh-CN" dirty="0"/>
              <a:t>这个局部代表的是一个邻域，邻域的“维度”和“大小”都是可变的参数。</a:t>
            </a:r>
            <a:endParaRPr lang="en-US" altLang="zh-CN" dirty="0"/>
          </a:p>
          <a:p>
            <a:r>
              <a:rPr lang="en-US" altLang="zh-CN" dirty="0"/>
              <a:t>输出的边界框数量往往远大于实际数量,而这些模型的输出边界框往往是堆叠在一起的。因此，我们需要NMS从堆叠的边框中挑出最好的那个</a:t>
            </a:r>
            <a:endParaRPr lang="en-US" altLang="zh-CN"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非极大值抑制</a:t>
            </a:r>
            <a:r>
              <a:rPr lang="en-US" altLang="zh-CN" dirty="0"/>
              <a:t>(</a:t>
            </a:r>
            <a:r>
              <a:rPr lang="en-US" altLang="zh-CN" b="0" i="0" dirty="0">
                <a:solidFill>
                  <a:srgbClr val="222222"/>
                </a:solidFill>
                <a:effectLst/>
                <a:latin typeface="Arial" panose="020B0604020202020204" pitchFamily="34" charset="0"/>
              </a:rPr>
              <a:t>Non-Maximum Suppression, NMS</a:t>
            </a:r>
            <a:r>
              <a:rPr lang="en-US" altLang="zh-CN" dirty="0"/>
              <a:t>)</a:t>
            </a:r>
            <a:r>
              <a:rPr lang="zh-CN" altLang="en-US" dirty="0"/>
              <a:t>：对</a:t>
            </a:r>
            <a:r>
              <a:rPr lang="en-US" altLang="zh-CN" dirty="0"/>
              <a:t>2000</a:t>
            </a:r>
            <a:r>
              <a:rPr lang="zh-CN" altLang="en-US" dirty="0"/>
              <a:t>行中的第</a:t>
            </a:r>
            <a:r>
              <a:rPr lang="en-US" altLang="zh-CN" dirty="0"/>
              <a:t>0</a:t>
            </a:r>
            <a:r>
              <a:rPr lang="zh-CN" altLang="en-US" dirty="0"/>
              <a:t>列（也就是对每个类别找），找出得分最高的；</a:t>
            </a:r>
            <a:endParaRPr lang="en-US" altLang="zh-CN" dirty="0"/>
          </a:p>
          <a:p>
            <a:r>
              <a:rPr lang="zh-CN" altLang="en-US" dirty="0"/>
              <a:t>由此剔除许多重叠的边界框，而保留高质量的边界框；</a:t>
            </a:r>
            <a:endParaRPr lang="en-US" altLang="zh-CN" dirty="0"/>
          </a:p>
          <a:p>
            <a:endParaRPr lang="en-US" altLang="zh-CN" dirty="0"/>
          </a:p>
          <a:p>
            <a:r>
              <a:rPr lang="zh-CN" altLang="en-US" dirty="0"/>
              <a:t>将这个得分最高的存起来，然后再在剩下的框中找得分最高的（因为图像中这个类别的物体也许有好几个），以此类推，直到将所有框给遍历完。</a:t>
            </a:r>
            <a:endParaRPr lang="en-US" altLang="zh-CN" dirty="0"/>
          </a:p>
          <a:p>
            <a:r>
              <a:rPr lang="en-US" altLang="zh-CN" dirty="0"/>
              <a:t>————————————————</a:t>
            </a:r>
            <a:endParaRPr lang="en-US" altLang="zh-CN" dirty="0"/>
          </a:p>
          <a:p>
            <a:r>
              <a:rPr lang="zh-CN" altLang="en-US" dirty="0"/>
              <a:t>原文：</a:t>
            </a:r>
            <a:endParaRPr lang="en-US" altLang="zh-CN" dirty="0"/>
          </a:p>
          <a:p>
            <a:r>
              <a:rPr lang="en-US" altLang="zh-CN" dirty="0"/>
              <a:t>Then, for each class, we score each extracted feature vector using the SVM trained for that class. Given all scored regions in an image, we apply a greedy non-maximum suppression (</a:t>
            </a:r>
            <a:r>
              <a:rPr lang="en-US" altLang="zh-CN" b="1" dirty="0"/>
              <a:t>for each class independently</a:t>
            </a:r>
            <a:r>
              <a:rPr lang="en-US" altLang="zh-CN" dirty="0"/>
              <a:t>) that rejects a region if it has an intersection-</a:t>
            </a:r>
            <a:r>
              <a:rPr lang="en-US" altLang="zh-CN" dirty="0" err="1"/>
              <a:t>overunion</a:t>
            </a:r>
            <a:r>
              <a:rPr lang="en-US" altLang="zh-CN" dirty="0"/>
              <a:t> (</a:t>
            </a:r>
            <a:r>
              <a:rPr lang="en-US" altLang="zh-CN" dirty="0" err="1"/>
              <a:t>IoU</a:t>
            </a:r>
            <a:r>
              <a:rPr lang="en-US" altLang="zh-CN" dirty="0"/>
              <a:t>) overlap with a higher scoring selected region larger than a learned threshold</a:t>
            </a:r>
            <a:endParaRPr lang="en-US" altLang="zh-CN"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回归器精细修正：</a:t>
            </a:r>
            <a:endParaRPr lang="en-US" altLang="zh-CN" dirty="0"/>
          </a:p>
          <a:p>
            <a:r>
              <a:rPr lang="zh-CN" altLang="en-US" dirty="0"/>
              <a:t>与人工指定的框进行比较；</a:t>
            </a:r>
            <a:endParaRPr lang="en-US" altLang="zh-CN" dirty="0"/>
          </a:p>
          <a:p>
            <a:r>
              <a:rPr lang="en-US" altLang="zh-CN" dirty="0"/>
              <a:t>20</a:t>
            </a:r>
            <a:r>
              <a:rPr lang="zh-CN" altLang="en-US" dirty="0"/>
              <a:t>个回归器</a:t>
            </a:r>
            <a:endParaRPr lang="en-US" altLang="zh-CN" dirty="0"/>
          </a:p>
          <a:p>
            <a:r>
              <a:rPr lang="zh-CN" altLang="en-US" dirty="0"/>
              <a:t>还是基于</a:t>
            </a:r>
            <a:r>
              <a:rPr lang="en-US" altLang="zh-CN" dirty="0"/>
              <a:t>CNN</a:t>
            </a:r>
            <a:r>
              <a:rPr lang="zh-CN" altLang="en-US" dirty="0"/>
              <a:t>得到的那</a:t>
            </a:r>
            <a:r>
              <a:rPr lang="en-US" altLang="zh-CN" dirty="0"/>
              <a:t>4096</a:t>
            </a:r>
            <a:r>
              <a:rPr lang="zh-CN" altLang="en-US" dirty="0"/>
              <a:t>个特征进行修正。</a:t>
            </a:r>
            <a:endParaRPr lang="en-US" altLang="zh-CN" dirty="0"/>
          </a:p>
          <a:p>
            <a:r>
              <a:rPr lang="zh-CN" altLang="en-US" dirty="0"/>
              <a:t>前面第</a:t>
            </a:r>
            <a:r>
              <a:rPr lang="en-US" altLang="zh-CN" dirty="0"/>
              <a:t>3</a:t>
            </a:r>
            <a:r>
              <a:rPr lang="zh-CN" altLang="en-US" dirty="0"/>
              <a:t>步是利用这</a:t>
            </a:r>
            <a:r>
              <a:rPr lang="en-US" altLang="zh-CN" dirty="0"/>
              <a:t>4096</a:t>
            </a:r>
            <a:r>
              <a:rPr lang="zh-CN" altLang="en-US" dirty="0"/>
              <a:t>个特征进行</a:t>
            </a:r>
            <a:r>
              <a:rPr lang="en-US" altLang="zh-CN" dirty="0"/>
              <a:t>SVM</a:t>
            </a:r>
            <a:r>
              <a:rPr lang="zh-CN" altLang="en-US" dirty="0"/>
              <a:t>分类；而这里则是利用这</a:t>
            </a:r>
            <a:r>
              <a:rPr lang="en-US" altLang="zh-CN" dirty="0"/>
              <a:t>4096</a:t>
            </a:r>
            <a:r>
              <a:rPr lang="zh-CN" altLang="en-US" dirty="0"/>
              <a:t>个特征进行线性回归。</a:t>
            </a:r>
            <a:endParaRPr lang="en-US" altLang="zh-CN" dirty="0"/>
          </a:p>
          <a:p>
            <a:r>
              <a:rPr lang="zh-CN" altLang="en-US" dirty="0"/>
              <a:t>所以</a:t>
            </a:r>
            <a:r>
              <a:rPr lang="en-US" altLang="zh-CN" dirty="0"/>
              <a:t>CNN</a:t>
            </a:r>
            <a:r>
              <a:rPr lang="zh-CN" altLang="en-US" dirty="0"/>
              <a:t>最有价值的地方恰恰就是特征提取。</a:t>
            </a:r>
            <a:endParaRPr lang="en-US" altLang="zh-CN" dirty="0"/>
          </a:p>
          <a:p>
            <a:r>
              <a:rPr lang="zh-CN" altLang="en-US" dirty="0"/>
              <a:t>要所要回归的是四个值：候选框中心点的（</a:t>
            </a:r>
            <a:r>
              <a:rPr lang="en-US" altLang="zh-CN" dirty="0"/>
              <a:t>x, y</a:t>
            </a:r>
            <a:r>
              <a:rPr lang="zh-CN" altLang="en-US" dirty="0"/>
              <a:t>）以及候选框在</a:t>
            </a:r>
            <a:r>
              <a:rPr lang="en-US" altLang="zh-CN" dirty="0"/>
              <a:t>w</a:t>
            </a:r>
            <a:r>
              <a:rPr lang="zh-CN" altLang="en-US" dirty="0"/>
              <a:t>和</a:t>
            </a:r>
            <a:r>
              <a:rPr lang="en-US" altLang="zh-CN" dirty="0"/>
              <a:t>h</a:t>
            </a:r>
            <a:r>
              <a:rPr lang="zh-CN" altLang="en-US" dirty="0"/>
              <a:t>方向上的缩放。</a:t>
            </a:r>
            <a:endParaRPr lang="en-US" altLang="zh-CN" dirty="0"/>
          </a:p>
          <a:p>
            <a:r>
              <a:rPr lang="en-US" altLang="zh-CN" dirty="0"/>
              <a:t>——————————————————</a:t>
            </a:r>
            <a:endParaRPr lang="en-US" altLang="zh-CN" dirty="0"/>
          </a:p>
          <a:p>
            <a:r>
              <a:rPr lang="zh-CN" altLang="en-US" dirty="0"/>
              <a:t>你想想，输入的是：这个候选框的</a:t>
            </a:r>
            <a:r>
              <a:rPr lang="en-US" altLang="zh-CN" dirty="0"/>
              <a:t>4096</a:t>
            </a:r>
            <a:r>
              <a:rPr lang="zh-CN" altLang="en-US" dirty="0"/>
              <a:t>个特征；还有其目前的（</a:t>
            </a:r>
            <a:r>
              <a:rPr lang="en-US" altLang="zh-CN" dirty="0"/>
              <a:t>x, y, w, h</a:t>
            </a:r>
            <a:r>
              <a:rPr lang="zh-CN" altLang="en-US" dirty="0"/>
              <a:t>）；</a:t>
            </a:r>
            <a:endParaRPr lang="en-US" altLang="zh-CN" dirty="0"/>
          </a:p>
          <a:p>
            <a:r>
              <a:rPr lang="zh-CN" altLang="en-US" dirty="0"/>
              <a:t>其目标是新的（</a:t>
            </a:r>
            <a:r>
              <a:rPr lang="en-US" altLang="zh-CN" dirty="0"/>
              <a:t>x, y, w, h</a:t>
            </a:r>
            <a:r>
              <a:rPr lang="zh-CN" altLang="en-US" dirty="0"/>
              <a:t>），相当于告诉机器，基于你的这</a:t>
            </a:r>
            <a:r>
              <a:rPr lang="en-US" altLang="zh-CN" dirty="0"/>
              <a:t>4096</a:t>
            </a:r>
            <a:r>
              <a:rPr lang="zh-CN" altLang="en-US" dirty="0"/>
              <a:t>个特征，你的位置应该这样调整一下，我其实是有疑问的，如果调整的是相对于图片的绝对位置，是不合理的，因为每张图片情况都是不一样的。所以我大胆猜测，调整的应该是个相对位置。</a:t>
            </a:r>
            <a:endParaRPr lang="en-US" altLang="zh-CN" dirty="0"/>
          </a:p>
          <a:p>
            <a:r>
              <a:rPr lang="zh-CN" altLang="en-US" dirty="0"/>
              <a:t>后面</a:t>
            </a:r>
            <a:r>
              <a:rPr lang="en-US" altLang="zh-CN" dirty="0"/>
              <a:t>fast RCNN</a:t>
            </a:r>
            <a:r>
              <a:rPr lang="zh-CN" altLang="en-US" dirty="0"/>
              <a:t>的讲解证明了我的想法，其回归处理的都是个相对的距离：</a:t>
            </a:r>
            <a:r>
              <a:rPr lang="en-US" altLang="zh-CN" dirty="0"/>
              <a:t>dx, </a:t>
            </a:r>
            <a:r>
              <a:rPr lang="en-US" altLang="zh-CN" dirty="0" err="1"/>
              <a:t>dy</a:t>
            </a:r>
            <a:r>
              <a:rPr lang="en-US" altLang="zh-CN" dirty="0"/>
              <a:t>, </a:t>
            </a:r>
            <a:r>
              <a:rPr lang="en-US" altLang="zh-CN" dirty="0" err="1"/>
              <a:t>dw</a:t>
            </a:r>
            <a:r>
              <a:rPr lang="en-US" altLang="zh-CN" dirty="0"/>
              <a:t>, dh</a:t>
            </a:r>
            <a:r>
              <a:rPr lang="zh-CN" altLang="en-US" dirty="0"/>
              <a:t>。说白了也就是说，根据你这样的特征，应该如何“微调”，即在你目前方位的基础上微调。</a:t>
            </a:r>
            <a:endParaRPr lang="en-US" altLang="zh-CN" dirty="0"/>
          </a:p>
          <a:p>
            <a:endParaRPr lang="en-US" altLang="zh-CN" dirty="0"/>
          </a:p>
          <a:p>
            <a:r>
              <a:rPr lang="zh-CN" altLang="en-US" dirty="0"/>
              <a:t>注意：它的这个回归器是针对每种类别物体所做的回归</a:t>
            </a:r>
            <a:r>
              <a:rPr lang="en-US" altLang="zh-CN" dirty="0"/>
              <a:t>-----</a:t>
            </a:r>
            <a:r>
              <a:rPr lang="zh-CN" altLang="en-US" dirty="0"/>
              <a:t>这是可以理解的，他也只能针对每类物体分别作回归模型。</a:t>
            </a:r>
            <a:endParaRPr lang="en-US" altLang="zh-CN" dirty="0"/>
          </a:p>
          <a:p>
            <a:endParaRPr lang="en-US" altLang="zh-CN" dirty="0"/>
          </a:p>
          <a:p>
            <a:r>
              <a:rPr lang="en-US" altLang="zh-CN" dirty="0"/>
              <a:t>——————————————————</a:t>
            </a:r>
            <a:endParaRPr lang="en-US" altLang="zh-CN" dirty="0"/>
          </a:p>
          <a:p>
            <a:r>
              <a:rPr lang="zh-CN" altLang="en-US" dirty="0"/>
              <a:t>这个没再细讲。可自己再细看。</a:t>
            </a:r>
            <a:endParaRPr lang="en-US" altLang="zh-CN" dirty="0"/>
          </a:p>
          <a:p>
            <a:r>
              <a:rPr lang="zh-CN" altLang="en-US" dirty="0"/>
              <a:t>就是个线性回归器就可以实现。</a:t>
            </a:r>
            <a:r>
              <a:rPr lang="en-US" altLang="zh-CN" dirty="0"/>
              <a:t>----</a:t>
            </a:r>
            <a:r>
              <a:rPr lang="zh-CN" altLang="en-US" dirty="0"/>
              <a:t>后面</a:t>
            </a:r>
            <a:r>
              <a:rPr lang="en-US" altLang="zh-CN" dirty="0"/>
              <a:t>fast RCNN</a:t>
            </a:r>
            <a:r>
              <a:rPr lang="zh-CN" altLang="en-US" dirty="0"/>
              <a:t>时会细讲。</a:t>
            </a:r>
            <a:endParaRPr lang="en-US" altLang="zh-CN" dirty="0"/>
          </a:p>
          <a:p>
            <a:r>
              <a:rPr lang="en-US" altLang="zh-CN" dirty="0"/>
              <a:t>————————————————</a:t>
            </a:r>
            <a:endParaRPr lang="en-US" altLang="zh-CN" dirty="0"/>
          </a:p>
          <a:p>
            <a:r>
              <a:rPr lang="zh-CN" altLang="en-US" dirty="0"/>
              <a:t>那么问题来了，当训练回归器时，样本的“答案”是什么？</a:t>
            </a:r>
            <a:endParaRPr lang="en-US" altLang="zh-CN" dirty="0"/>
          </a:p>
          <a:p>
            <a:r>
              <a:rPr lang="zh-CN" altLang="en-US" dirty="0"/>
              <a:t>经过</a:t>
            </a:r>
            <a:r>
              <a:rPr lang="en-US" altLang="zh-CN" dirty="0" err="1"/>
              <a:t>nms</a:t>
            </a:r>
            <a:r>
              <a:rPr lang="zh-CN" altLang="en-US" dirty="0"/>
              <a:t>，我们已经得到了</a:t>
            </a:r>
            <a:r>
              <a:rPr lang="en-US" altLang="zh-CN" dirty="0"/>
              <a:t>n</a:t>
            </a:r>
            <a:r>
              <a:rPr lang="zh-CN" altLang="en-US" dirty="0"/>
              <a:t>个候选框的特征；那么这</a:t>
            </a:r>
            <a:r>
              <a:rPr lang="en-US" altLang="zh-CN" dirty="0"/>
              <a:t>n</a:t>
            </a:r>
            <a:r>
              <a:rPr lang="zh-CN" altLang="en-US" dirty="0"/>
              <a:t>个候选框分别对应着图中哪个标记框呢？</a:t>
            </a:r>
            <a:endParaRPr lang="en-US" altLang="zh-CN" dirty="0"/>
          </a:p>
          <a:p>
            <a:r>
              <a:rPr lang="zh-CN" altLang="en-US" dirty="0"/>
              <a:t>所以我理解在回归器训练之前，应该有个逻辑判断的过程，判断每个候选框所应该对应的目标框。这个也许可以通过简单的距离比较来实现，或者</a:t>
            </a:r>
            <a:r>
              <a:rPr lang="en-US" altLang="zh-CN" dirty="0"/>
              <a:t>IOU</a:t>
            </a:r>
            <a:r>
              <a:rPr lang="zh-CN" altLang="en-US" dirty="0"/>
              <a:t>比较来实现。</a:t>
            </a:r>
            <a:endParaRPr lang="en-US" altLang="zh-CN" dirty="0"/>
          </a:p>
          <a:p>
            <a:r>
              <a:rPr lang="zh-CN" altLang="en-US" dirty="0"/>
              <a:t>那么回归输入的就是个特征向量，输出的则是图像中的一个框子。在一个特征向量和一个框子间建立联系。</a:t>
            </a:r>
            <a:endParaRPr lang="en-US" altLang="zh-CN" dirty="0"/>
          </a:p>
          <a:p>
            <a:r>
              <a:rPr lang="zh-CN" altLang="en-US" dirty="0"/>
              <a:t>那么应该是对每个特征向量进行单独训练的，彼此间应该都是独立的。</a:t>
            </a:r>
            <a:endParaRPr lang="en-US" altLang="zh-CN" dirty="0"/>
          </a:p>
          <a:p>
            <a:r>
              <a:rPr lang="en-US" altLang="zh-CN" dirty="0"/>
              <a:t>——————————</a:t>
            </a:r>
            <a:endParaRPr lang="en-US" altLang="zh-CN" dirty="0"/>
          </a:p>
          <a:p>
            <a:r>
              <a:rPr lang="zh-CN" altLang="en-US" dirty="0"/>
              <a:t>原文：</a:t>
            </a:r>
            <a:endParaRPr lang="en-US" altLang="zh-CN" dirty="0"/>
          </a:p>
          <a:p>
            <a:r>
              <a:rPr lang="en-US" altLang="zh-CN" dirty="0"/>
              <a:t>This is similar in spirit to the bounding-box regression used in deformable part models [17]. The primary difference between the two approaches is that here we regress from features computed by the CNN, rather than from geometric features computed on the inferred DPM part locations. </a:t>
            </a:r>
            <a:endParaRPr lang="en-US" altLang="zh-CN" dirty="0"/>
          </a:p>
          <a:p>
            <a:r>
              <a:rPr lang="zh-CN" altLang="en-US" dirty="0"/>
              <a:t>我估计要仔细了解之，可看引文。。。。</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a:t>
            </a:r>
            <a:r>
              <a:rPr lang="en-US" altLang="zh-CN" dirty="0"/>
              <a:t>Px, </a:t>
            </a:r>
            <a:r>
              <a:rPr lang="en-US" altLang="zh-CN" dirty="0" err="1"/>
              <a:t>Py</a:t>
            </a:r>
            <a:r>
              <a:rPr lang="en-US" altLang="zh-CN" dirty="0"/>
              <a:t>, Pw, Ph</a:t>
            </a:r>
            <a:r>
              <a:rPr lang="zh-CN" altLang="en-US" dirty="0"/>
              <a:t>是输入；</a:t>
            </a:r>
            <a:endParaRPr lang="en-US" altLang="zh-CN" dirty="0"/>
          </a:p>
          <a:p>
            <a:r>
              <a:rPr lang="zh-CN" altLang="en-US" dirty="0"/>
              <a:t>而训练的目标是</a:t>
            </a:r>
            <a:r>
              <a:rPr lang="en-US" altLang="zh-CN" dirty="0"/>
              <a:t>Gx, </a:t>
            </a:r>
            <a:r>
              <a:rPr lang="en-US" altLang="zh-CN" dirty="0" err="1"/>
              <a:t>Gy</a:t>
            </a:r>
            <a:r>
              <a:rPr lang="en-US" altLang="zh-CN" dirty="0"/>
              <a:t>, </a:t>
            </a:r>
            <a:r>
              <a:rPr lang="en-US" altLang="zh-CN" dirty="0" err="1"/>
              <a:t>Gw</a:t>
            </a:r>
            <a:r>
              <a:rPr lang="en-US" altLang="zh-CN" dirty="0"/>
              <a:t>, </a:t>
            </a:r>
            <a:r>
              <a:rPr lang="en-US" altLang="zh-CN" dirty="0" err="1"/>
              <a:t>Gh</a:t>
            </a:r>
            <a:r>
              <a:rPr lang="zh-CN" altLang="en-US" dirty="0"/>
              <a:t>；</a:t>
            </a:r>
            <a:r>
              <a:rPr lang="en-US" altLang="zh-CN" dirty="0"/>
              <a:t>------</a:t>
            </a:r>
            <a:r>
              <a:rPr lang="zh-CN" altLang="en-US" dirty="0"/>
              <a:t>我的疑惑是这个从哪里来，是手动标定吧，那他是怎么能将那么多候选框对应到这个目标框上的？</a:t>
            </a:r>
            <a:endParaRPr lang="en-US" altLang="zh-CN" dirty="0"/>
          </a:p>
          <a:p>
            <a:r>
              <a:rPr lang="zh-CN" altLang="en-US" dirty="0"/>
              <a:t>最后我们会得到</a:t>
            </a:r>
            <a:r>
              <a:rPr lang="en-US" altLang="zh-CN" dirty="0"/>
              <a:t>dx, </a:t>
            </a:r>
            <a:r>
              <a:rPr lang="en-US" altLang="zh-CN" dirty="0" err="1"/>
              <a:t>dy</a:t>
            </a:r>
            <a:r>
              <a:rPr lang="en-US" altLang="zh-CN" dirty="0"/>
              <a:t>, </a:t>
            </a:r>
            <a:r>
              <a:rPr lang="en-US" altLang="zh-CN" dirty="0" err="1"/>
              <a:t>dw</a:t>
            </a:r>
            <a:r>
              <a:rPr lang="en-US" altLang="zh-CN" dirty="0"/>
              <a:t>, dh</a:t>
            </a:r>
            <a:r>
              <a:rPr lang="zh-CN" altLang="en-US" dirty="0"/>
              <a:t>；由此就可以计算出</a:t>
            </a:r>
            <a:r>
              <a:rPr lang="en-US" altLang="zh-CN" sz="1200" dirty="0" err="1"/>
              <a:t>Gˆ</a:t>
            </a:r>
            <a:r>
              <a:rPr lang="en-US" altLang="zh-CN" sz="1200" baseline="-25000" dirty="0" err="1"/>
              <a:t>x</a:t>
            </a:r>
            <a:r>
              <a:rPr lang="en-US" altLang="zh-CN" sz="1200" dirty="0"/>
              <a:t> ,</a:t>
            </a:r>
            <a:r>
              <a:rPr lang="en-US" altLang="zh-CN" sz="1200" dirty="0" err="1"/>
              <a:t>Gˆ</a:t>
            </a:r>
            <a:r>
              <a:rPr lang="en-US" altLang="zh-CN" sz="1200" baseline="-25000" dirty="0" err="1"/>
              <a:t>y</a:t>
            </a:r>
            <a:r>
              <a:rPr lang="en-US" altLang="zh-CN" sz="1200" dirty="0"/>
              <a:t> ,</a:t>
            </a:r>
            <a:r>
              <a:rPr lang="en-US" altLang="zh-CN" sz="1200" dirty="0" err="1"/>
              <a:t>Gˆ</a:t>
            </a:r>
            <a:r>
              <a:rPr lang="en-US" altLang="zh-CN" sz="1200" baseline="-25000" dirty="0" err="1"/>
              <a:t>w</a:t>
            </a:r>
            <a:r>
              <a:rPr lang="en-US" altLang="zh-CN" sz="1200" dirty="0"/>
              <a:t> ,</a:t>
            </a:r>
            <a:r>
              <a:rPr lang="en-US" altLang="zh-CN" sz="1200" dirty="0" err="1"/>
              <a:t>Gˆ</a:t>
            </a:r>
            <a:r>
              <a:rPr lang="en-US" altLang="zh-CN" sz="1200" baseline="-25000" dirty="0" err="1"/>
              <a:t>h</a:t>
            </a:r>
            <a:r>
              <a:rPr lang="en-US" altLang="zh-CN" sz="1200" dirty="0"/>
              <a:t> </a:t>
            </a:r>
            <a:r>
              <a:rPr lang="zh-CN" altLang="en-US" sz="1200" dirty="0"/>
              <a:t>作为回归结果。</a:t>
            </a:r>
            <a:endParaRPr lang="en-US" altLang="zh-CN" sz="1200" dirty="0"/>
          </a:p>
          <a:p>
            <a:endParaRPr lang="en-US" altLang="zh-CN" sz="1200" dirty="0"/>
          </a:p>
          <a:p>
            <a:r>
              <a:rPr lang="zh-CN" altLang="en-US" sz="1200" dirty="0"/>
              <a:t>也就是说经过我们的回归器预测得到的值是（</a:t>
            </a:r>
            <a:r>
              <a:rPr lang="en-US" altLang="zh-CN" sz="1200" dirty="0"/>
              <a:t>dx, </a:t>
            </a:r>
            <a:r>
              <a:rPr lang="en-US" altLang="zh-CN" sz="1200" dirty="0" err="1"/>
              <a:t>dy</a:t>
            </a:r>
            <a:r>
              <a:rPr lang="en-US" altLang="zh-CN" sz="1200" dirty="0"/>
              <a:t>, </a:t>
            </a:r>
            <a:r>
              <a:rPr lang="en-US" altLang="zh-CN" sz="1200" dirty="0" err="1"/>
              <a:t>dw</a:t>
            </a:r>
            <a:r>
              <a:rPr lang="en-US" altLang="zh-CN" sz="1200" dirty="0"/>
              <a:t>, dh</a:t>
            </a:r>
            <a:r>
              <a:rPr lang="zh-CN" altLang="en-US" sz="1200" dirty="0"/>
              <a:t>），这个公式的意思是，我们的</a:t>
            </a:r>
            <a:r>
              <a:rPr lang="en-US" altLang="zh-CN" dirty="0"/>
              <a:t>Px, </a:t>
            </a:r>
            <a:r>
              <a:rPr lang="en-US" altLang="zh-CN" dirty="0" err="1"/>
              <a:t>Py</a:t>
            </a:r>
            <a:r>
              <a:rPr lang="en-US" altLang="zh-CN" dirty="0"/>
              <a:t>, Pw, Ph</a:t>
            </a:r>
            <a:r>
              <a:rPr lang="zh-CN" altLang="en-US" sz="1200" dirty="0"/>
              <a:t>如何与（</a:t>
            </a:r>
            <a:r>
              <a:rPr lang="en-US" altLang="zh-CN" sz="1200" dirty="0"/>
              <a:t>dx, </a:t>
            </a:r>
            <a:r>
              <a:rPr lang="en-US" altLang="zh-CN" sz="1200" dirty="0" err="1"/>
              <a:t>dy</a:t>
            </a:r>
            <a:r>
              <a:rPr lang="en-US" altLang="zh-CN" sz="1200" dirty="0"/>
              <a:t>, </a:t>
            </a:r>
            <a:r>
              <a:rPr lang="en-US" altLang="zh-CN" sz="1200" dirty="0" err="1"/>
              <a:t>dw</a:t>
            </a:r>
            <a:r>
              <a:rPr lang="en-US" altLang="zh-CN" sz="1200" dirty="0"/>
              <a:t>, dh</a:t>
            </a:r>
            <a:r>
              <a:rPr lang="zh-CN" altLang="en-US" sz="1200" dirty="0"/>
              <a:t>）运算而得到结果。</a:t>
            </a:r>
            <a:endParaRPr lang="en-US" altLang="zh-CN" sz="1200" dirty="0"/>
          </a:p>
          <a:p>
            <a:r>
              <a:rPr lang="zh-CN" altLang="en-US" sz="1200" dirty="0"/>
              <a:t>经过这是个公式，就可以将黄色框调整到红色框的位置。</a:t>
            </a:r>
            <a:endParaRPr lang="en-US" altLang="zh-CN" sz="1200" dirty="0"/>
          </a:p>
          <a:p>
            <a:endParaRPr lang="en-US" altLang="zh-CN" sz="1200" dirty="0"/>
          </a:p>
          <a:p>
            <a:r>
              <a:rPr lang="zh-CN" altLang="en-US" sz="1200" dirty="0"/>
              <a:t>至于为什么是这样的公式？这个就得去看细节了。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你看看这个网络：即有分类，又有回归。把我们所能理解的两类问题都包括了。当然这个回归似乎看起来和房价问题差得有点儿大，但没关系，也都是可以回归的。</a:t>
            </a:r>
            <a:endParaRPr lang="en-US" altLang="zh-CN" dirty="0"/>
          </a:p>
          <a:p>
            <a:endParaRPr lang="en-US" altLang="zh-CN" dirty="0"/>
          </a:p>
          <a:p>
            <a:r>
              <a:rPr lang="en-US" altLang="zh-CN" dirty="0"/>
              <a:t>CNN</a:t>
            </a:r>
            <a:r>
              <a:rPr lang="zh-CN" altLang="en-US" dirty="0"/>
              <a:t>的训练很容易理解，就是个图像分类的网络，训练好后放那儿就行。然后这个网络是作用于一个个的候选框的，就相当于对候选框所代表的图像（</a:t>
            </a:r>
            <a:r>
              <a:rPr lang="en-US" altLang="zh-CN" dirty="0"/>
              <a:t>227</a:t>
            </a:r>
            <a:r>
              <a:rPr lang="zh-CN" altLang="en-US" dirty="0"/>
              <a:t>*</a:t>
            </a:r>
            <a:r>
              <a:rPr lang="en-US" altLang="zh-CN" dirty="0"/>
              <a:t>227</a:t>
            </a:r>
            <a:r>
              <a:rPr lang="zh-CN" altLang="en-US" dirty="0"/>
              <a:t>）的分类，得到每个候选框的特征向量。</a:t>
            </a:r>
            <a:endParaRPr lang="en-US" altLang="zh-CN" dirty="0"/>
          </a:p>
          <a:p>
            <a:r>
              <a:rPr lang="zh-CN" altLang="en-US" dirty="0"/>
              <a:t>同样，</a:t>
            </a:r>
            <a:r>
              <a:rPr lang="en-US" altLang="zh-CN" dirty="0"/>
              <a:t>SVM</a:t>
            </a:r>
            <a:r>
              <a:rPr lang="zh-CN" altLang="en-US" dirty="0"/>
              <a:t>也好理解，它是分别作用于每个候选框特征向量的，得到的是每个候选框的类别概率。是对每个候选框单独进行的。</a:t>
            </a:r>
            <a:endParaRPr lang="en-US" altLang="zh-CN" dirty="0"/>
          </a:p>
          <a:p>
            <a:r>
              <a:rPr lang="zh-CN" altLang="en-US" dirty="0"/>
              <a:t>最终我们得到了</a:t>
            </a:r>
            <a:r>
              <a:rPr lang="en-US" altLang="zh-CN" dirty="0"/>
              <a:t>2000</a:t>
            </a:r>
            <a:r>
              <a:rPr lang="zh-CN" altLang="en-US" dirty="0"/>
              <a:t>*</a:t>
            </a:r>
            <a:r>
              <a:rPr lang="en-US" altLang="zh-CN" dirty="0"/>
              <a:t>20</a:t>
            </a:r>
            <a:r>
              <a:rPr lang="zh-CN" altLang="en-US" dirty="0"/>
              <a:t>的矩阵。</a:t>
            </a:r>
            <a:endParaRPr lang="en-US" altLang="zh-CN" dirty="0"/>
          </a:p>
          <a:p>
            <a:r>
              <a:rPr lang="en-US" altLang="zh-CN" dirty="0"/>
              <a:t>————————————————</a:t>
            </a:r>
            <a:endParaRPr lang="en-US" altLang="zh-CN" dirty="0"/>
          </a:p>
          <a:p>
            <a:r>
              <a:rPr lang="zh-CN" altLang="en-US" dirty="0"/>
              <a:t>下一步的</a:t>
            </a:r>
            <a:r>
              <a:rPr lang="en-US" altLang="zh-CN" dirty="0"/>
              <a:t>NMS</a:t>
            </a:r>
            <a:r>
              <a:rPr lang="zh-CN" altLang="en-US" dirty="0"/>
              <a:t>就有点而意思了。</a:t>
            </a:r>
            <a:endParaRPr lang="en-US" altLang="zh-CN" dirty="0"/>
          </a:p>
          <a:p>
            <a:r>
              <a:rPr lang="zh-CN" altLang="en-US" dirty="0"/>
              <a:t>它要把</a:t>
            </a:r>
            <a:r>
              <a:rPr lang="en-US" altLang="zh-CN" dirty="0"/>
              <a:t>2000</a:t>
            </a:r>
            <a:r>
              <a:rPr lang="zh-CN" altLang="en-US" dirty="0"/>
              <a:t>个框给精简一下。它是一个类别一个类别地精简。前面说过，多个花儿也没事，都会被保留下来。</a:t>
            </a:r>
            <a:endParaRPr lang="en-US" altLang="zh-CN" dirty="0"/>
          </a:p>
          <a:p>
            <a:r>
              <a:rPr lang="zh-CN" altLang="en-US" dirty="0"/>
              <a:t>那么这个</a:t>
            </a:r>
            <a:r>
              <a:rPr lang="en-US" altLang="zh-CN" dirty="0"/>
              <a:t>NMS</a:t>
            </a:r>
            <a:r>
              <a:rPr lang="zh-CN" altLang="en-US" dirty="0"/>
              <a:t>过程显然并不在网络训练中，它就是个单独分出来的逻辑处理过程。</a:t>
            </a:r>
            <a:endParaRPr lang="en-US" altLang="zh-CN" dirty="0"/>
          </a:p>
          <a:p>
            <a:r>
              <a:rPr lang="en-US" altLang="zh-CN" dirty="0"/>
              <a:t>————————————————</a:t>
            </a:r>
            <a:endParaRPr lang="en-US" altLang="zh-CN" dirty="0"/>
          </a:p>
          <a:p>
            <a:r>
              <a:rPr lang="zh-CN" altLang="en-US" dirty="0"/>
              <a:t>接着，要训练回归器时，我理解还应该有个逻辑过程确定每个候选区域特征向量所对应的标记框，然后才能训练。</a:t>
            </a:r>
            <a:endParaRPr lang="en-US" altLang="zh-CN" dirty="0"/>
          </a:p>
          <a:p>
            <a:r>
              <a:rPr lang="en-US" altLang="zh-CN" dirty="0"/>
              <a:t>————————————————————</a:t>
            </a:r>
            <a:endParaRPr lang="en-US" altLang="zh-CN" dirty="0"/>
          </a:p>
          <a:p>
            <a:r>
              <a:rPr lang="en-US" altLang="zh-CN" dirty="0"/>
              <a:t>————————————————————</a:t>
            </a:r>
            <a:endParaRPr lang="en-US" altLang="zh-CN" dirty="0"/>
          </a:p>
          <a:p>
            <a:r>
              <a:rPr lang="zh-CN" altLang="en-US" dirty="0"/>
              <a:t>当训练结束后，进行测试或预测时，就直接用这些模型的训练参数进行计算就可以得到结果了。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可见其分成了是个部分，是非常繁琐的。</a:t>
            </a:r>
            <a:endParaRPr lang="en-US" altLang="zh-CN" dirty="0"/>
          </a:p>
          <a:p>
            <a:r>
              <a:rPr lang="zh-CN" altLang="en-US" dirty="0"/>
              <a:t>后面的</a:t>
            </a:r>
            <a:r>
              <a:rPr lang="en-US" altLang="zh-CN" dirty="0"/>
              <a:t>fast</a:t>
            </a:r>
            <a:r>
              <a:rPr lang="zh-CN" altLang="en-US" dirty="0"/>
              <a:t>和</a:t>
            </a:r>
            <a:r>
              <a:rPr lang="en-US" altLang="zh-CN" dirty="0"/>
              <a:t>faster</a:t>
            </a:r>
            <a:r>
              <a:rPr lang="zh-CN" altLang="en-US" dirty="0"/>
              <a:t>会对这四个部分不断融合，最后形成一个端到端的网络。</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存在问题：，</a:t>
            </a:r>
            <a:endParaRPr lang="en-US" altLang="zh-CN" dirty="0"/>
          </a:p>
          <a:p>
            <a:r>
              <a:rPr lang="en-US" dirty="0"/>
              <a:t>2</a:t>
            </a:r>
            <a:r>
              <a:rPr lang="zh-CN" altLang="en-US" dirty="0"/>
              <a:t>、训练过程繁琐，不仅要训练</a:t>
            </a:r>
            <a:r>
              <a:rPr lang="en-US" altLang="zh-CN" dirty="0" err="1"/>
              <a:t>AlexNet</a:t>
            </a:r>
            <a:r>
              <a:rPr lang="zh-CN" altLang="en-US" dirty="0"/>
              <a:t>，还要训练</a:t>
            </a:r>
            <a:r>
              <a:rPr lang="en-US" altLang="zh-CN" dirty="0"/>
              <a:t>SVM</a:t>
            </a:r>
            <a:r>
              <a:rPr lang="zh-CN" altLang="en-US" dirty="0"/>
              <a:t>分类器，还要训练回归器，而且这几个训练之间都是彼此独立的。</a:t>
            </a:r>
            <a:endParaRPr lang="en-US" altLang="zh-CN" dirty="0"/>
          </a:p>
          <a:p>
            <a:r>
              <a:rPr lang="en-US" dirty="0"/>
              <a:t>3</a:t>
            </a:r>
            <a:r>
              <a:rPr lang="zh-CN" altLang="en-US" dirty="0"/>
              <a:t>、对于非常深的网络，如</a:t>
            </a:r>
            <a:r>
              <a:rPr lang="en-US" altLang="zh-CN" dirty="0"/>
              <a:t>VGG16</a:t>
            </a:r>
            <a:r>
              <a:rPr lang="zh-CN" altLang="en-US" dirty="0"/>
              <a:t>，从</a:t>
            </a:r>
            <a:r>
              <a:rPr lang="en-US" altLang="zh-CN" dirty="0"/>
              <a:t>VOC07 </a:t>
            </a:r>
            <a:r>
              <a:rPr lang="zh-CN" altLang="en-US" dirty="0"/>
              <a:t>训练集上的</a:t>
            </a:r>
            <a:r>
              <a:rPr lang="en-US" altLang="zh-CN" dirty="0"/>
              <a:t>5k</a:t>
            </a:r>
            <a:r>
              <a:rPr lang="zh-CN" altLang="en-US" dirty="0"/>
              <a:t>图像上提取的特征需要数百</a:t>
            </a:r>
            <a:r>
              <a:rPr lang="en-US" altLang="zh-CN" dirty="0"/>
              <a:t>GB</a:t>
            </a:r>
            <a:r>
              <a:rPr lang="zh-CN" altLang="en-US" dirty="0"/>
              <a:t>的存储空间。 </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Fast R-CNN</a:t>
            </a:r>
            <a:r>
              <a:rPr lang="zh-CN" altLang="en-US" dirty="0"/>
              <a:t>是作者</a:t>
            </a:r>
            <a:r>
              <a:rPr lang="en-US" altLang="zh-CN" dirty="0"/>
              <a:t>Ross </a:t>
            </a:r>
            <a:r>
              <a:rPr lang="en-US" altLang="zh-CN" dirty="0" err="1"/>
              <a:t>Girshick</a:t>
            </a:r>
            <a:r>
              <a:rPr lang="zh-CN" altLang="en-US" dirty="0"/>
              <a:t>继</a:t>
            </a:r>
            <a:r>
              <a:rPr lang="en-US" altLang="zh-CN" dirty="0"/>
              <a:t>R-CNN</a:t>
            </a:r>
            <a:r>
              <a:rPr lang="zh-CN" altLang="en-US" dirty="0"/>
              <a:t>后的又一力作。同样使用</a:t>
            </a:r>
            <a:r>
              <a:rPr lang="en-US" altLang="zh-CN" dirty="0"/>
              <a:t>VGG16</a:t>
            </a:r>
            <a:r>
              <a:rPr lang="zh-CN" altLang="en-US" dirty="0"/>
              <a:t>作为网络 的</a:t>
            </a:r>
            <a:r>
              <a:rPr lang="en-US" altLang="zh-CN" dirty="0"/>
              <a:t>backbone主干网</a:t>
            </a:r>
            <a:r>
              <a:rPr lang="zh-CN" altLang="en-US" dirty="0"/>
              <a:t>，与</a:t>
            </a:r>
            <a:r>
              <a:rPr lang="en-US" altLang="zh-CN" dirty="0"/>
              <a:t>R-CNN</a:t>
            </a:r>
            <a:r>
              <a:rPr lang="zh-CN" altLang="en-US" dirty="0"/>
              <a:t>相比训练时间快</a:t>
            </a:r>
            <a:r>
              <a:rPr lang="en-US" altLang="zh-CN" dirty="0"/>
              <a:t>9</a:t>
            </a:r>
            <a:r>
              <a:rPr lang="zh-CN" altLang="en-US" dirty="0"/>
              <a:t>倍，测试推理时间快</a:t>
            </a:r>
            <a:r>
              <a:rPr lang="en-US" altLang="zh-CN" dirty="0"/>
              <a:t>213</a:t>
            </a:r>
            <a:r>
              <a:rPr lang="zh-CN" altLang="en-US" dirty="0"/>
              <a:t>倍，准确率从 </a:t>
            </a:r>
            <a:r>
              <a:rPr lang="en-US" altLang="zh-CN" dirty="0"/>
              <a:t>62%</a:t>
            </a:r>
            <a:r>
              <a:rPr lang="zh-CN" altLang="en-US" dirty="0"/>
              <a:t>提升至</a:t>
            </a:r>
            <a:r>
              <a:rPr lang="en-US" altLang="zh-CN" dirty="0"/>
              <a:t>66%(</a:t>
            </a:r>
            <a:r>
              <a:rPr lang="zh-CN" altLang="en-US" dirty="0"/>
              <a:t>再</a:t>
            </a:r>
            <a:r>
              <a:rPr lang="en-US" altLang="zh-CN" dirty="0"/>
              <a:t>Pascal VOC</a:t>
            </a:r>
            <a:r>
              <a:rPr lang="zh-CN" altLang="en-US" dirty="0"/>
              <a:t>数据集上</a:t>
            </a:r>
            <a:r>
              <a:rPr lang="en-US" altLang="zh-CN" dirty="0"/>
              <a:t>)</a:t>
            </a:r>
            <a:r>
              <a:rPr lang="zh-CN" altLang="en-US" dirty="0"/>
              <a:t>。 </a:t>
            </a:r>
            <a:endParaRPr lang="en-US" altLang="zh-CN" dirty="0"/>
          </a:p>
          <a:p>
            <a:endParaRPr lang="en-US" altLang="zh-CN" dirty="0"/>
          </a:p>
          <a:p>
            <a:r>
              <a:rPr lang="zh-CN" altLang="en-US" b="1" i="0" dirty="0">
                <a:solidFill>
                  <a:srgbClr val="121212"/>
                </a:solidFill>
                <a:effectLst/>
                <a:latin typeface="-apple-system"/>
              </a:rPr>
              <a:t>深度学习的代码中网络都会有</a:t>
            </a:r>
            <a:r>
              <a:rPr lang="en-US" altLang="zh-CN" b="1" i="0" dirty="0">
                <a:solidFill>
                  <a:srgbClr val="121212"/>
                </a:solidFill>
                <a:effectLst/>
                <a:latin typeface="-apple-system"/>
              </a:rPr>
              <a:t>backbone</a:t>
            </a:r>
            <a:r>
              <a:rPr lang="zh-CN" altLang="en-US" b="1" i="0" dirty="0">
                <a:solidFill>
                  <a:srgbClr val="121212"/>
                </a:solidFill>
                <a:effectLst/>
                <a:latin typeface="-apple-system"/>
              </a:rPr>
              <a:t>，这个是什么意思呢？</a:t>
            </a:r>
            <a:endParaRPr lang="en-US" altLang="zh-CN" b="1" i="0" dirty="0">
              <a:solidFill>
                <a:srgbClr val="121212"/>
              </a:solidFill>
              <a:effectLst/>
              <a:latin typeface="-apple-system"/>
            </a:endParaRPr>
          </a:p>
          <a:p>
            <a:r>
              <a:rPr lang="en-US" altLang="zh-CN" dirty="0"/>
              <a:t>backbone</a:t>
            </a:r>
            <a:r>
              <a:rPr lang="zh-CN" altLang="en-US" dirty="0"/>
              <a:t>这个单词原意指的是人的脊梁骨，后来引申为支柱，核心的意思。</a:t>
            </a:r>
            <a:endParaRPr lang="zh-CN" altLang="en-US" dirty="0"/>
          </a:p>
          <a:p>
            <a:r>
              <a:rPr lang="zh-CN" altLang="en-US" dirty="0"/>
              <a:t>在神经网络中，尤其是</a:t>
            </a:r>
            <a:r>
              <a:rPr lang="en-US" altLang="zh-CN" dirty="0"/>
              <a:t>CV</a:t>
            </a:r>
            <a:r>
              <a:rPr lang="zh-CN" altLang="en-US" dirty="0"/>
              <a:t>领域，一般先对图像进行特征提取（常见的有</a:t>
            </a:r>
            <a:r>
              <a:rPr lang="en-US" altLang="zh-CN" dirty="0" err="1"/>
              <a:t>vggnet</a:t>
            </a:r>
            <a:r>
              <a:rPr lang="zh-CN" altLang="en-US" dirty="0"/>
              <a:t>，</a:t>
            </a:r>
            <a:r>
              <a:rPr lang="en-US" altLang="zh-CN" dirty="0" err="1"/>
              <a:t>resnet</a:t>
            </a:r>
            <a:r>
              <a:rPr lang="zh-CN" altLang="en-US" dirty="0"/>
              <a:t>，谷歌的</a:t>
            </a:r>
            <a:r>
              <a:rPr lang="en-US" altLang="zh-CN" dirty="0"/>
              <a:t>inception</a:t>
            </a:r>
            <a:r>
              <a:rPr lang="zh-CN" altLang="en-US" dirty="0"/>
              <a:t>），这一部分是整个</a:t>
            </a:r>
            <a:r>
              <a:rPr lang="en-US" altLang="zh-CN" dirty="0"/>
              <a:t>CV</a:t>
            </a:r>
            <a:r>
              <a:rPr lang="zh-CN" altLang="en-US" dirty="0"/>
              <a:t>任务的根基，因为后续的下游任务都是基于提取出来的图像特征去做文章（比如分类，生成等等）。</a:t>
            </a:r>
            <a:endParaRPr lang="zh-CN" altLang="en-US" dirty="0"/>
          </a:p>
          <a:p>
            <a:r>
              <a:rPr lang="zh-CN" altLang="en-US" dirty="0"/>
              <a:t>所以将这一部分网络结构称为</a:t>
            </a:r>
            <a:r>
              <a:rPr lang="en-US" altLang="zh-CN" dirty="0"/>
              <a:t>backbone</a:t>
            </a:r>
            <a:r>
              <a:rPr lang="zh-CN" altLang="en-US" dirty="0"/>
              <a:t>十分形象，仿佛是一个人站起来的支柱。</a:t>
            </a:r>
            <a:endParaRPr lang="zh-CN" altLang="en-US" dirty="0"/>
          </a:p>
          <a:p>
            <a:r>
              <a:rPr lang="en-US" altLang="zh-CN" dirty="0"/>
              <a:t>——————————————</a:t>
            </a:r>
            <a:br>
              <a:rPr lang="zh-CN" altLang="en-US" dirty="0"/>
            </a:br>
            <a:r>
              <a:rPr lang="zh-CN" altLang="en-US" dirty="0"/>
              <a:t>主干网络，用来做特征提取的网络，代表网络的一部分，一般是用于前端提取图片信息，生成特征图</a:t>
            </a:r>
            <a:r>
              <a:rPr lang="en-US" altLang="zh-CN" dirty="0"/>
              <a:t>feature map,</a:t>
            </a:r>
            <a:r>
              <a:rPr lang="zh-CN" altLang="en-US" dirty="0"/>
              <a:t>供后面的网络使用。通常用</a:t>
            </a:r>
            <a:r>
              <a:rPr lang="en-US" altLang="zh-CN" dirty="0" err="1"/>
              <a:t>VGGNet</a:t>
            </a:r>
            <a:r>
              <a:rPr lang="zh-CN" altLang="en-US" dirty="0"/>
              <a:t>还有你说的</a:t>
            </a:r>
            <a:r>
              <a:rPr lang="en-US" altLang="zh-CN" dirty="0"/>
              <a:t>Resnet</a:t>
            </a:r>
            <a:r>
              <a:rPr lang="zh-CN" altLang="en-US" dirty="0"/>
              <a:t>，因为这些</a:t>
            </a:r>
            <a:r>
              <a:rPr lang="en-US" altLang="zh-CN" dirty="0"/>
              <a:t>backbone</a:t>
            </a:r>
            <a:r>
              <a:rPr lang="zh-CN" altLang="en-US" dirty="0"/>
              <a:t>特征提取能力是很强，</a:t>
            </a:r>
            <a:r>
              <a:rPr lang="zh-CN" altLang="en-US" b="1" dirty="0"/>
              <a:t>并且可以加载官方在大型数据集</a:t>
            </a:r>
            <a:r>
              <a:rPr lang="en-US" altLang="zh-CN" b="1" dirty="0"/>
              <a:t>(Pascal </a:t>
            </a:r>
            <a:r>
              <a:rPr lang="zh-CN" altLang="en-US" b="1" dirty="0"/>
              <a:t>、</a:t>
            </a:r>
            <a:r>
              <a:rPr lang="en-US" altLang="zh-CN" b="1" dirty="0" err="1"/>
              <a:t>Imagenet</a:t>
            </a:r>
            <a:r>
              <a:rPr lang="en-US" altLang="zh-CN" b="1" dirty="0"/>
              <a:t>)</a:t>
            </a:r>
            <a:r>
              <a:rPr lang="zh-CN" altLang="en-US" b="1" dirty="0"/>
              <a:t>上训练好的模型参数，然后接自己的网络，进行微调</a:t>
            </a:r>
            <a:r>
              <a:rPr lang="en-US" altLang="zh-CN" b="1" dirty="0"/>
              <a:t>finetune</a:t>
            </a:r>
            <a:r>
              <a:rPr lang="zh-CN" altLang="en-US" b="1" dirty="0"/>
              <a:t>即可。</a:t>
            </a:r>
            <a:endParaRPr lang="zh-CN" altLang="en-US" b="1" dirty="0"/>
          </a:p>
          <a:p>
            <a:br>
              <a:rPr lang="zh-CN" altLang="en-US" dirty="0"/>
            </a:br>
            <a:r>
              <a:rPr lang="zh-CN" altLang="en-US" dirty="0"/>
              <a:t>作者：知乎用户</a:t>
            </a:r>
            <a:br>
              <a:rPr lang="zh-CN" altLang="en-US" dirty="0"/>
            </a:br>
            <a:r>
              <a:rPr lang="zh-CN" altLang="en-US" dirty="0"/>
              <a:t>链接：</a:t>
            </a:r>
            <a:r>
              <a:rPr lang="en-US" altLang="zh-CN" dirty="0"/>
              <a:t>https://www.zhihu.com/question/399611596/answer/1575154591</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endParaRPr lang="zh-CN" altLang="en-US" dirty="0"/>
          </a:p>
          <a:p>
            <a:r>
              <a:rPr lang="en-US" altLang="zh-CN"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50000"/>
              </a:lnSpc>
            </a:pPr>
            <a:r>
              <a:rPr lang="zh-CN" altLang="en-US" b="0" i="0" dirty="0">
                <a:solidFill>
                  <a:srgbClr val="333333"/>
                </a:solidFill>
                <a:effectLst/>
                <a:latin typeface="PingFang SC"/>
              </a:rPr>
              <a:t>（</a:t>
            </a:r>
            <a:r>
              <a:rPr lang="en-US" altLang="zh-CN" b="0" i="0" dirty="0">
                <a:solidFill>
                  <a:srgbClr val="333333"/>
                </a:solidFill>
                <a:effectLst/>
                <a:latin typeface="PingFang SC"/>
              </a:rPr>
              <a:t>1</a:t>
            </a:r>
            <a:r>
              <a:rPr lang="zh-CN" altLang="en-US" b="0" i="0" dirty="0">
                <a:solidFill>
                  <a:srgbClr val="333333"/>
                </a:solidFill>
                <a:effectLst/>
                <a:latin typeface="PingFang SC"/>
              </a:rPr>
              <a:t>）低级图像处理内容：主要对图象进行各种加工以改善图象的视觉效果、或突出有用信息，并为自动识别打基础，或通过编码以减少对其所需存储空间、传输时间或传输带宽的要求。</a:t>
            </a:r>
            <a:br>
              <a:rPr lang="zh-CN" altLang="en-US" dirty="0"/>
            </a:br>
            <a:r>
              <a:rPr lang="zh-CN" altLang="en-US" b="0" i="0" dirty="0">
                <a:solidFill>
                  <a:srgbClr val="333333"/>
                </a:solidFill>
                <a:effectLst/>
                <a:latin typeface="PingFang SC"/>
              </a:rPr>
              <a:t>特点：输入是图像，输出也是图像，即图像之间进行的变换。</a:t>
            </a:r>
            <a:br>
              <a:rPr lang="zh-CN" altLang="en-US" dirty="0"/>
            </a:br>
            <a:r>
              <a:rPr lang="zh-CN" altLang="en-US" b="0" i="0" dirty="0">
                <a:solidFill>
                  <a:srgbClr val="333333"/>
                </a:solidFill>
                <a:effectLst/>
                <a:latin typeface="PingFang SC"/>
              </a:rPr>
              <a:t>（</a:t>
            </a:r>
            <a:r>
              <a:rPr lang="en-US" altLang="zh-CN" b="0" i="0" dirty="0">
                <a:solidFill>
                  <a:srgbClr val="333333"/>
                </a:solidFill>
                <a:effectLst/>
                <a:latin typeface="PingFang SC"/>
              </a:rPr>
              <a:t>2</a:t>
            </a:r>
            <a:r>
              <a:rPr lang="zh-CN" altLang="en-US" b="0" i="0" dirty="0">
                <a:solidFill>
                  <a:srgbClr val="333333"/>
                </a:solidFill>
                <a:effectLst/>
                <a:latin typeface="PingFang SC"/>
              </a:rPr>
              <a:t>）中级图像处理</a:t>
            </a:r>
            <a:br>
              <a:rPr lang="zh-CN" altLang="en-US" dirty="0"/>
            </a:br>
            <a:r>
              <a:rPr lang="zh-CN" altLang="en-US" b="0" i="0" dirty="0">
                <a:solidFill>
                  <a:srgbClr val="333333"/>
                </a:solidFill>
                <a:effectLst/>
                <a:latin typeface="PingFang SC"/>
              </a:rPr>
              <a:t>内容：主要对图像中感兴趣的目标进行检测（或分割）和测量，以获得它们的客观信息从而建立对图像的描述。</a:t>
            </a:r>
            <a:br>
              <a:rPr lang="zh-CN" altLang="en-US" dirty="0"/>
            </a:br>
            <a:r>
              <a:rPr lang="zh-CN" altLang="en-US" b="0" i="0" dirty="0">
                <a:solidFill>
                  <a:srgbClr val="333333"/>
                </a:solidFill>
                <a:effectLst/>
                <a:latin typeface="PingFang SC"/>
              </a:rPr>
              <a:t>特点：输入是图像，输出是数据。</a:t>
            </a:r>
            <a:br>
              <a:rPr lang="zh-CN" altLang="en-US" dirty="0"/>
            </a:br>
            <a:r>
              <a:rPr lang="zh-CN" altLang="en-US" b="0" i="0" dirty="0">
                <a:solidFill>
                  <a:srgbClr val="333333"/>
                </a:solidFill>
                <a:effectLst/>
                <a:latin typeface="PingFang SC"/>
              </a:rPr>
              <a:t>（</a:t>
            </a:r>
            <a:r>
              <a:rPr lang="en-US" altLang="zh-CN" b="0" i="0" dirty="0">
                <a:solidFill>
                  <a:srgbClr val="333333"/>
                </a:solidFill>
                <a:effectLst/>
                <a:latin typeface="PingFang SC"/>
              </a:rPr>
              <a:t>3</a:t>
            </a:r>
            <a:r>
              <a:rPr lang="zh-CN" altLang="en-US" b="0" i="0" dirty="0">
                <a:solidFill>
                  <a:srgbClr val="333333"/>
                </a:solidFill>
                <a:effectLst/>
                <a:latin typeface="PingFang SC"/>
              </a:rPr>
              <a:t>）高级图像处理</a:t>
            </a:r>
            <a:br>
              <a:rPr lang="zh-CN" altLang="en-US" dirty="0"/>
            </a:br>
            <a:r>
              <a:rPr lang="zh-CN" altLang="en-US" b="0" i="0" dirty="0">
                <a:solidFill>
                  <a:srgbClr val="333333"/>
                </a:solidFill>
                <a:effectLst/>
                <a:latin typeface="PingFang SC"/>
              </a:rPr>
              <a:t>内容：在中级图像处理的基础上，进一步研究图像中各目标的性质和它们之间相互的联系，并得出对图像内容含义的理解（对象识别）及对原来客观场景的解释（计算机视觉），从而指导和规划行动。</a:t>
            </a:r>
            <a:br>
              <a:rPr lang="zh-CN" altLang="en-US" dirty="0"/>
            </a:br>
            <a:r>
              <a:rPr lang="zh-CN" altLang="en-US" b="0" i="0" dirty="0">
                <a:solidFill>
                  <a:srgbClr val="333333"/>
                </a:solidFill>
                <a:effectLst/>
                <a:latin typeface="PingFang SC"/>
              </a:rPr>
              <a:t>特点：以客观世界为中心，借助知识、经验等来把握整个客观世界。“输入是数据，输出是理解</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ROI</a:t>
            </a:r>
            <a:r>
              <a:rPr lang="zh-CN" altLang="en-US" dirty="0"/>
              <a:t>：</a:t>
            </a:r>
            <a:r>
              <a:rPr lang="en-US" altLang="zh-CN" dirty="0"/>
              <a:t>Region of Interest</a:t>
            </a:r>
            <a:endParaRPr lang="en-US" altLang="zh-CN" dirty="0"/>
          </a:p>
          <a:p>
            <a:endParaRPr lang="en-US" altLang="zh-CN" dirty="0"/>
          </a:p>
          <a:p>
            <a:r>
              <a:rPr lang="zh-CN" altLang="en-US" dirty="0"/>
              <a:t>最后通过</a:t>
            </a:r>
            <a:r>
              <a:rPr lang="en-US" altLang="zh-CN" dirty="0"/>
              <a:t>FC</a:t>
            </a:r>
            <a:r>
              <a:rPr lang="zh-CN" altLang="en-US" dirty="0"/>
              <a:t>得到分类结果，并回归出区域框。</a:t>
            </a:r>
            <a:endParaRPr lang="en-US" altLang="zh-CN" dirty="0"/>
          </a:p>
          <a:p>
            <a:r>
              <a:rPr lang="zh-CN" altLang="en-US" dirty="0"/>
              <a:t>注意没有再通过</a:t>
            </a:r>
            <a:r>
              <a:rPr lang="en-US" altLang="zh-CN" dirty="0"/>
              <a:t>SVM</a:t>
            </a:r>
            <a:r>
              <a:rPr lang="zh-CN" altLang="en-US" dirty="0"/>
              <a:t>了。</a:t>
            </a:r>
            <a:endParaRPr lang="en-US" altLang="zh-CN" dirty="0"/>
          </a:p>
          <a:p>
            <a:r>
              <a:rPr lang="zh-CN" altLang="en-US" dirty="0"/>
              <a:t>也就是说在</a:t>
            </a:r>
            <a:r>
              <a:rPr lang="en-US" altLang="zh-CN" dirty="0"/>
              <a:t>fast R-CNN</a:t>
            </a:r>
            <a:r>
              <a:rPr lang="zh-CN" altLang="en-US" dirty="0"/>
              <a:t>中将分类器、回归器都合成到了一个网络中。可谓端到端了。</a:t>
            </a:r>
            <a:endParaRPr lang="en-US" altLang="zh-CN" dirty="0"/>
          </a:p>
          <a:p>
            <a:endParaRPr lang="en-US" altLang="zh-CN" dirty="0"/>
          </a:p>
          <a:p>
            <a:r>
              <a:rPr lang="zh-CN" altLang="en-US" dirty="0"/>
              <a:t>注意：不限制输入候选框的尺寸。在</a:t>
            </a:r>
            <a:r>
              <a:rPr lang="en-US" altLang="zh-CN" dirty="0"/>
              <a:t>RCNN</a:t>
            </a:r>
            <a:r>
              <a:rPr lang="zh-CN" altLang="en-US" dirty="0"/>
              <a:t>每个候选框是限制为</a:t>
            </a:r>
            <a:r>
              <a:rPr lang="en-US" altLang="zh-CN" dirty="0"/>
              <a:t>227*227</a:t>
            </a:r>
            <a:r>
              <a:rPr lang="zh-CN" altLang="en-US" dirty="0"/>
              <a:t>；而这里不限制，而是采用了</a:t>
            </a:r>
            <a:r>
              <a:rPr lang="en-US" altLang="zh-CN" dirty="0"/>
              <a:t>ROI pooling layer</a:t>
            </a:r>
            <a:r>
              <a:rPr lang="zh-CN" altLang="en-US" dirty="0"/>
              <a:t>进行了缩放。</a:t>
            </a:r>
            <a:endParaRPr lang="en-US" altLang="zh-CN" dirty="0"/>
          </a:p>
          <a:p>
            <a:r>
              <a:rPr lang="en-US" altLang="zh-CN" dirty="0"/>
              <a:t>——————————————</a:t>
            </a:r>
            <a:endParaRPr lang="en-US" altLang="zh-CN" dirty="0"/>
          </a:p>
          <a:p>
            <a:r>
              <a:rPr lang="zh-CN" altLang="en-US" dirty="0"/>
              <a:t>但其实第一步产生的</a:t>
            </a:r>
            <a:r>
              <a:rPr lang="en-US" altLang="zh-CN" dirty="0"/>
              <a:t>2k</a:t>
            </a:r>
            <a:r>
              <a:rPr lang="zh-CN" altLang="en-US" dirty="0"/>
              <a:t>个候选框中只随机选取了一部分进行训练。将这些候选框数据分成了：正样本，负样本</a:t>
            </a:r>
            <a:r>
              <a:rPr lang="en-US" altLang="zh-CN" dirty="0"/>
              <a:t> </a:t>
            </a:r>
            <a:r>
              <a:rPr lang="zh-CN" altLang="en-US" dirty="0"/>
              <a:t>。</a:t>
            </a:r>
            <a:endParaRPr lang="en-US" altLang="zh-CN" dirty="0"/>
          </a:p>
          <a:p>
            <a:r>
              <a:rPr lang="zh-CN" altLang="en-US" dirty="0"/>
              <a:t>问题：从这里似乎看起来每次识别的只是一个候选框喽？那如果图中有很多候选框，那就需要一个框一个框地识别了？？？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a:t>
            </a:r>
            <a:r>
              <a:rPr lang="en-US" altLang="zh-CN" dirty="0"/>
              <a:t>RCNN</a:t>
            </a:r>
            <a:r>
              <a:rPr lang="zh-CN" altLang="en-US" dirty="0"/>
              <a:t>；右边是</a:t>
            </a:r>
            <a:r>
              <a:rPr lang="en-US" altLang="zh-CN" dirty="0"/>
              <a:t>Fast-RCNN</a:t>
            </a:r>
            <a:endParaRPr lang="en-US" altLang="zh-CN" dirty="0"/>
          </a:p>
          <a:p>
            <a:endParaRPr lang="en-US" altLang="zh-CN" dirty="0"/>
          </a:p>
          <a:p>
            <a:r>
              <a:rPr lang="zh-CN" altLang="en-US" dirty="0"/>
              <a:t>根据原图与特征图的位置关系，就可以知道候选框在特征图中的位置。</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为什么叫</a:t>
            </a:r>
            <a:r>
              <a:rPr lang="en-US" altLang="zh-CN" dirty="0"/>
              <a:t>ROI</a:t>
            </a:r>
            <a:r>
              <a:rPr lang="zh-CN" altLang="en-US" dirty="0"/>
              <a:t>呢，搜了一下，</a:t>
            </a:r>
            <a:endParaRPr lang="en-US" altLang="zh-CN" dirty="0"/>
          </a:p>
          <a:p>
            <a:r>
              <a:rPr lang="en-US" altLang="zh-CN" dirty="0"/>
              <a:t>https://blog.csdn.net/u011436429/article/details/80279536</a:t>
            </a:r>
            <a:endParaRPr lang="en-US" altLang="zh-CN" dirty="0"/>
          </a:p>
          <a:p>
            <a:r>
              <a:rPr lang="zh-CN" altLang="en-US" dirty="0"/>
              <a:t>了解到：原来经过</a:t>
            </a:r>
            <a:r>
              <a:rPr lang="en-US" altLang="zh-CN" dirty="0"/>
              <a:t>SS</a:t>
            </a:r>
            <a:r>
              <a:rPr lang="zh-CN" altLang="en-US" dirty="0"/>
              <a:t>算法后得到的我称之为“</a:t>
            </a:r>
            <a:r>
              <a:rPr lang="zh-CN" altLang="en-US" b="1" dirty="0"/>
              <a:t>候选框</a:t>
            </a:r>
            <a:r>
              <a:rPr lang="zh-CN" altLang="en-US" dirty="0"/>
              <a:t>”的东西，其实在英文中应该叫：</a:t>
            </a:r>
            <a:r>
              <a:rPr lang="en-US" altLang="zh-CN" b="1" i="0" dirty="0">
                <a:solidFill>
                  <a:srgbClr val="4D4D4D"/>
                </a:solidFill>
                <a:effectLst/>
                <a:latin typeface="-apple-system"/>
              </a:rPr>
              <a:t>region proposals</a:t>
            </a:r>
            <a:r>
              <a:rPr lang="zh-CN" altLang="en-US" b="1" i="0" dirty="0">
                <a:solidFill>
                  <a:srgbClr val="4D4D4D"/>
                </a:solidFill>
                <a:effectLst/>
                <a:latin typeface="-apple-system"/>
              </a:rPr>
              <a:t>或者 </a:t>
            </a:r>
            <a:r>
              <a:rPr lang="en-US" altLang="zh-CN" b="1" i="0" dirty="0">
                <a:solidFill>
                  <a:srgbClr val="4D4D4D"/>
                </a:solidFill>
                <a:effectLst/>
                <a:latin typeface="-apple-system"/>
              </a:rPr>
              <a:t>regions of interest</a:t>
            </a:r>
            <a:r>
              <a:rPr lang="zh-CN" altLang="en-US" b="1" i="0" dirty="0">
                <a:solidFill>
                  <a:srgbClr val="4D4D4D"/>
                </a:solidFill>
                <a:effectLst/>
                <a:latin typeface="-apple-system"/>
              </a:rPr>
              <a:t>（</a:t>
            </a:r>
            <a:r>
              <a:rPr lang="en-US" altLang="zh-CN" b="1" i="0" dirty="0">
                <a:solidFill>
                  <a:srgbClr val="4D4D4D"/>
                </a:solidFill>
                <a:effectLst/>
                <a:latin typeface="-apple-system"/>
              </a:rPr>
              <a:t>ROI</a:t>
            </a:r>
            <a:r>
              <a:rPr lang="zh-CN" altLang="en-US" b="1" i="0" dirty="0">
                <a:solidFill>
                  <a:srgbClr val="4D4D4D"/>
                </a:solidFill>
                <a:effectLst/>
                <a:latin typeface="-apple-system"/>
              </a:rPr>
              <a:t>）</a:t>
            </a:r>
            <a:endParaRPr lang="en-US" altLang="zh-CN" b="1" dirty="0"/>
          </a:p>
          <a:p>
            <a:r>
              <a:rPr lang="zh-CN" altLang="en-US" dirty="0"/>
              <a:t>这就是</a:t>
            </a:r>
            <a:r>
              <a:rPr lang="en-US" altLang="zh-CN" dirty="0"/>
              <a:t>ROI</a:t>
            </a:r>
            <a:r>
              <a:rPr lang="zh-CN" altLang="en-US" dirty="0"/>
              <a:t>的由来！也就是说</a:t>
            </a:r>
            <a:r>
              <a:rPr lang="en-US" altLang="zh-CN" dirty="0"/>
              <a:t>ROI</a:t>
            </a:r>
            <a:r>
              <a:rPr lang="zh-CN" altLang="en-US" dirty="0"/>
              <a:t>就是我们的候选框区域。</a:t>
            </a:r>
            <a:endParaRPr lang="en-US" altLang="zh-CN" dirty="0"/>
          </a:p>
          <a:p>
            <a:r>
              <a:rPr lang="en-US" altLang="zh-CN" dirty="0"/>
              <a:t>——————————————————————————</a:t>
            </a:r>
            <a:endParaRPr lang="en-US" altLang="zh-CN" dirty="0"/>
          </a:p>
          <a:p>
            <a:r>
              <a:rPr lang="zh-CN" altLang="en-US" dirty="0"/>
              <a:t>左边是特征图的示意图。真正的特征图我们是看不懂的，是个抽象的图，这里只是举个例子。</a:t>
            </a:r>
            <a:endParaRPr lang="en-US" altLang="zh-CN" dirty="0"/>
          </a:p>
          <a:p>
            <a:endParaRPr lang="en-US" altLang="zh-CN" dirty="0"/>
          </a:p>
          <a:p>
            <a:r>
              <a:rPr lang="zh-CN" altLang="en-US" dirty="0"/>
              <a:t>将候选框特征图划分为</a:t>
            </a:r>
            <a:r>
              <a:rPr lang="en-US" altLang="zh-CN" dirty="0"/>
              <a:t>7*7</a:t>
            </a:r>
            <a:r>
              <a:rPr lang="zh-CN" altLang="en-US" dirty="0"/>
              <a:t>个小方块；每个小方块都采用</a:t>
            </a:r>
            <a:r>
              <a:rPr lang="en-US" altLang="zh-CN" dirty="0"/>
              <a:t>max pooling</a:t>
            </a:r>
            <a:r>
              <a:rPr lang="zh-CN" altLang="en-US" dirty="0"/>
              <a:t>，得到</a:t>
            </a:r>
            <a:r>
              <a:rPr lang="en-US" altLang="zh-CN" dirty="0"/>
              <a:t>7</a:t>
            </a:r>
            <a:r>
              <a:rPr lang="zh-CN" altLang="en-US" dirty="0"/>
              <a:t>*</a:t>
            </a:r>
            <a:r>
              <a:rPr lang="en-US" altLang="zh-CN" dirty="0"/>
              <a:t>7</a:t>
            </a:r>
            <a:r>
              <a:rPr lang="zh-CN" altLang="en-US" dirty="0"/>
              <a:t>的矩阵。</a:t>
            </a:r>
            <a:endParaRPr lang="en-US" altLang="zh-CN" dirty="0"/>
          </a:p>
          <a:p>
            <a:r>
              <a:rPr lang="zh-CN" altLang="en-US" dirty="0"/>
              <a:t>注意这个图里只显示了一个</a:t>
            </a:r>
            <a:r>
              <a:rPr lang="en-US" altLang="zh-CN" dirty="0"/>
              <a:t>channel</a:t>
            </a:r>
            <a:r>
              <a:rPr lang="zh-CN" altLang="en-US" dirty="0"/>
              <a:t>，其实是可能有多个</a:t>
            </a:r>
            <a:r>
              <a:rPr lang="en-US" altLang="zh-CN" dirty="0"/>
              <a:t>channel</a:t>
            </a:r>
            <a:r>
              <a:rPr lang="zh-CN" altLang="en-US" dirty="0"/>
              <a:t>的，也就是有多个</a:t>
            </a:r>
            <a:r>
              <a:rPr lang="en-US" altLang="zh-CN" dirty="0"/>
              <a:t>channel</a:t>
            </a:r>
            <a:r>
              <a:rPr lang="zh-CN" altLang="en-US" dirty="0"/>
              <a:t>的</a:t>
            </a:r>
            <a:r>
              <a:rPr lang="en-US" altLang="zh-CN" dirty="0"/>
              <a:t>7</a:t>
            </a:r>
            <a:r>
              <a:rPr lang="zh-CN" altLang="en-US" dirty="0"/>
              <a:t>*</a:t>
            </a:r>
            <a:r>
              <a:rPr lang="en-US" altLang="zh-CN" dirty="0"/>
              <a:t>7</a:t>
            </a:r>
            <a:r>
              <a:rPr lang="zh-CN" altLang="en-US" dirty="0"/>
              <a:t>矩阵。</a:t>
            </a:r>
            <a:endParaRPr lang="en-US" altLang="zh-CN" dirty="0"/>
          </a:p>
          <a:p>
            <a:r>
              <a:rPr lang="zh-CN" altLang="en-US" dirty="0"/>
              <a:t>前面说过，</a:t>
            </a:r>
            <a:r>
              <a:rPr lang="en-US" altLang="zh-CN" dirty="0"/>
              <a:t>VGG-16</a:t>
            </a:r>
            <a:r>
              <a:rPr lang="zh-CN" altLang="en-US" dirty="0"/>
              <a:t>的网络，最后在全连接层前是</a:t>
            </a:r>
            <a:r>
              <a:rPr lang="en-US" altLang="zh-CN" dirty="0"/>
              <a:t>512</a:t>
            </a:r>
            <a:r>
              <a:rPr lang="zh-CN" altLang="en-US" dirty="0"/>
              <a:t>层，也就是说应该是：</a:t>
            </a:r>
            <a:r>
              <a:rPr lang="en-US" altLang="zh-CN" dirty="0"/>
              <a:t>7</a:t>
            </a:r>
            <a:r>
              <a:rPr lang="zh-CN" altLang="en-US" dirty="0"/>
              <a:t>*</a:t>
            </a:r>
            <a:r>
              <a:rPr lang="en-US" altLang="zh-CN" dirty="0"/>
              <a:t>7</a:t>
            </a:r>
            <a:r>
              <a:rPr lang="zh-CN" altLang="en-US" dirty="0"/>
              <a:t>*</a:t>
            </a:r>
            <a:r>
              <a:rPr lang="en-US" altLang="zh-CN" dirty="0"/>
              <a:t>512</a:t>
            </a:r>
            <a:r>
              <a:rPr lang="zh-CN" altLang="en-US" dirty="0"/>
              <a:t>的矩阵。</a:t>
            </a:r>
            <a:endParaRPr lang="en-US" altLang="zh-CN" dirty="0"/>
          </a:p>
          <a:p>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err="1"/>
              <a:t>RoI</a:t>
            </a:r>
            <a:r>
              <a:rPr lang="en-US" altLang="zh-CN" sz="1200" dirty="0"/>
              <a:t> Pooling </a:t>
            </a:r>
            <a:r>
              <a:rPr lang="zh-CN" altLang="en-US" sz="1200" dirty="0"/>
              <a:t>是对输入</a:t>
            </a:r>
            <a:r>
              <a:rPr lang="en-US" altLang="zh-CN" sz="1200" dirty="0"/>
              <a:t>R-CNN</a:t>
            </a:r>
            <a:r>
              <a:rPr lang="zh-CN" altLang="en-US" sz="1200" dirty="0"/>
              <a:t>子网络的数据进行准备的关键操作。我们得到的区域常常有不同的大小，在映射到</a:t>
            </a:r>
            <a:r>
              <a:rPr lang="en-US" altLang="zh-CN" sz="1200" dirty="0"/>
              <a:t>feature map</a:t>
            </a:r>
            <a:r>
              <a:rPr lang="zh-CN" altLang="en-US" sz="1200" dirty="0"/>
              <a:t>上之后，会得到不同大小的特征张量。</a:t>
            </a:r>
            <a:r>
              <a:rPr lang="en-US" altLang="zh-CN" sz="1200" dirty="0" err="1">
                <a:solidFill>
                  <a:srgbClr val="FF0000"/>
                </a:solidFill>
              </a:rPr>
              <a:t>RoI</a:t>
            </a:r>
            <a:r>
              <a:rPr lang="en-US" altLang="zh-CN" sz="1200" dirty="0">
                <a:solidFill>
                  <a:srgbClr val="FF0000"/>
                </a:solidFill>
              </a:rPr>
              <a:t> Pooling</a:t>
            </a:r>
            <a:r>
              <a:rPr lang="zh-CN" altLang="en-US" sz="1200" dirty="0">
                <a:solidFill>
                  <a:srgbClr val="FF0000"/>
                </a:solidFill>
              </a:rPr>
              <a:t>先将</a:t>
            </a:r>
            <a:r>
              <a:rPr lang="en-US" altLang="zh-CN" sz="1200" dirty="0" err="1">
                <a:solidFill>
                  <a:srgbClr val="FF0000"/>
                </a:solidFill>
              </a:rPr>
              <a:t>RoI</a:t>
            </a:r>
            <a:r>
              <a:rPr lang="zh-CN" altLang="en-US" sz="1200" dirty="0">
                <a:solidFill>
                  <a:srgbClr val="FF0000"/>
                </a:solidFill>
              </a:rPr>
              <a:t>等分成目标个数的网格</a:t>
            </a:r>
            <a:r>
              <a:rPr lang="zh-CN" altLang="en-US" sz="1200" dirty="0"/>
              <a:t>，再在每个网格上进行</a:t>
            </a:r>
            <a:r>
              <a:rPr lang="en-US" altLang="zh-CN" sz="1200" dirty="0"/>
              <a:t>max pooling，</a:t>
            </a:r>
            <a:r>
              <a:rPr lang="zh-CN" altLang="en-US" sz="1200" dirty="0"/>
              <a:t>就得到等长的</a:t>
            </a:r>
            <a:r>
              <a:rPr lang="en-US" altLang="zh-CN" sz="1200" dirty="0" err="1"/>
              <a:t>RoI</a:t>
            </a:r>
            <a:r>
              <a:rPr lang="en-US" altLang="zh-CN" sz="1200" dirty="0"/>
              <a:t> feature vector。</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a:t>
            </a:r>
            <a:r>
              <a:rPr lang="en-US" altLang="zh-CN" dirty="0"/>
              <a:t>ROI pooling</a:t>
            </a:r>
            <a:r>
              <a:rPr lang="zh-CN" altLang="en-US" dirty="0"/>
              <a:t>后的</a:t>
            </a:r>
            <a:r>
              <a:rPr lang="en-US" altLang="zh-CN" dirty="0"/>
              <a:t>7</a:t>
            </a:r>
            <a:r>
              <a:rPr lang="zh-CN" altLang="en-US" dirty="0"/>
              <a:t>*</a:t>
            </a:r>
            <a:r>
              <a:rPr lang="en-US" altLang="zh-CN" dirty="0"/>
              <a:t>7</a:t>
            </a:r>
            <a:r>
              <a:rPr lang="zh-CN" altLang="en-US" dirty="0"/>
              <a:t>特征后，将之</a:t>
            </a:r>
            <a:r>
              <a:rPr lang="en-US" altLang="zh-CN" dirty="0"/>
              <a:t>flatten</a:t>
            </a:r>
            <a:r>
              <a:rPr lang="zh-CN" altLang="en-US" dirty="0"/>
              <a:t>成一个长条；然后经过两个</a:t>
            </a:r>
            <a:r>
              <a:rPr lang="en-US" altLang="zh-CN" dirty="0"/>
              <a:t>FC</a:t>
            </a:r>
            <a:r>
              <a:rPr lang="zh-CN" altLang="en-US" dirty="0"/>
              <a:t>层就得到了</a:t>
            </a:r>
            <a:r>
              <a:rPr lang="en-US" altLang="zh-CN" dirty="0"/>
              <a:t>ROI feature vector</a:t>
            </a:r>
            <a:r>
              <a:rPr lang="zh-CN" altLang="en-US" dirty="0"/>
              <a:t>。</a:t>
            </a:r>
            <a:endParaRPr lang="en-US" altLang="zh-CN" dirty="0"/>
          </a:p>
          <a:p>
            <a:r>
              <a:rPr lang="zh-CN" altLang="en-US" dirty="0"/>
              <a:t>然后这个</a:t>
            </a:r>
            <a:r>
              <a:rPr lang="en-US" altLang="zh-CN" dirty="0"/>
              <a:t>ROI feature vector</a:t>
            </a:r>
            <a:r>
              <a:rPr lang="zh-CN" altLang="en-US" dirty="0"/>
              <a:t>会并联两个</a:t>
            </a:r>
            <a:r>
              <a:rPr lang="en-US" altLang="zh-CN" dirty="0"/>
              <a:t>FC</a:t>
            </a:r>
            <a:r>
              <a:rPr lang="zh-CN" altLang="en-US" dirty="0"/>
              <a:t>层，注意是并联。</a:t>
            </a:r>
            <a:endParaRPr lang="en-US" altLang="zh-CN" dirty="0"/>
          </a:p>
          <a:p>
            <a:r>
              <a:rPr lang="zh-CN" altLang="en-US" dirty="0"/>
              <a:t>其中一个用于候选框类别概率的预测；</a:t>
            </a:r>
            <a:endParaRPr lang="en-US" altLang="zh-CN" dirty="0"/>
          </a:p>
          <a:p>
            <a:r>
              <a:rPr lang="zh-CN" altLang="en-US" dirty="0"/>
              <a:t>另一个用于候选区边界框的回归参数的预测。</a:t>
            </a:r>
            <a:endParaRPr lang="en-US" altLang="zh-CN" dirty="0"/>
          </a:p>
          <a:p>
            <a:endParaRPr lang="en-US" altLang="zh-CN" dirty="0"/>
          </a:p>
          <a:p>
            <a:r>
              <a:rPr lang="zh-CN" altLang="en-US" dirty="0"/>
              <a:t>为什么是</a:t>
            </a:r>
            <a:r>
              <a:rPr lang="en-US" altLang="zh-CN" dirty="0"/>
              <a:t>20</a:t>
            </a:r>
            <a:r>
              <a:rPr lang="zh-CN" altLang="en-US" dirty="0"/>
              <a:t>类呢？因为用的是</a:t>
            </a:r>
            <a:r>
              <a:rPr lang="en-US" altLang="zh-CN" dirty="0"/>
              <a:t>Pascal VOC</a:t>
            </a:r>
            <a:r>
              <a:rPr lang="zh-CN" altLang="en-US" dirty="0"/>
              <a:t>数据，就是有</a:t>
            </a:r>
            <a:r>
              <a:rPr lang="en-US" altLang="zh-CN" dirty="0"/>
              <a:t>20</a:t>
            </a:r>
            <a:r>
              <a:rPr lang="zh-CN" altLang="en-US" dirty="0"/>
              <a:t>类。</a:t>
            </a:r>
            <a:endParaRPr lang="en-US" altLang="zh-CN" dirty="0"/>
          </a:p>
          <a:p>
            <a:r>
              <a:rPr lang="zh-CN" altLang="en-US" dirty="0"/>
              <a:t>这</a:t>
            </a:r>
            <a:r>
              <a:rPr lang="en-US" altLang="zh-CN" dirty="0"/>
              <a:t>21</a:t>
            </a:r>
            <a:r>
              <a:rPr lang="zh-CN" altLang="en-US" dirty="0"/>
              <a:t>个是经过了</a:t>
            </a:r>
            <a:r>
              <a:rPr lang="en-US" altLang="zh-CN" dirty="0" err="1"/>
              <a:t>softmax</a:t>
            </a:r>
            <a:r>
              <a:rPr lang="zh-CN" altLang="en-US" dirty="0"/>
              <a:t>处理后的，故而满足和为</a:t>
            </a:r>
            <a:r>
              <a:rPr lang="en-US" altLang="zh-CN" dirty="0"/>
              <a:t>1</a:t>
            </a:r>
            <a:r>
              <a:rPr lang="zh-CN" altLang="en-US" dirty="0"/>
              <a:t>的条件。</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这个边界框回归器也就是一个全连接层而已。</a:t>
            </a:r>
            <a:endParaRPr lang="en-US" altLang="zh-CN" dirty="0"/>
          </a:p>
          <a:p>
            <a:r>
              <a:rPr lang="zh-CN" altLang="en-US" dirty="0"/>
              <a:t>对</a:t>
            </a:r>
            <a:r>
              <a:rPr lang="en-US" altLang="zh-CN" dirty="0"/>
              <a:t>N+1</a:t>
            </a:r>
            <a:r>
              <a:rPr lang="zh-CN" altLang="en-US" dirty="0"/>
              <a:t>类每个类别都有这四个参数。</a:t>
            </a:r>
            <a:endParaRPr lang="en-US" altLang="zh-CN" dirty="0"/>
          </a:p>
          <a:p>
            <a:endParaRPr lang="en-US" altLang="zh-CN" dirty="0"/>
          </a:p>
          <a:p>
            <a:r>
              <a:rPr lang="zh-CN" altLang="en-US" dirty="0"/>
              <a:t>可是：如果场景中有多只鸟呢？</a:t>
            </a:r>
            <a:endParaRPr lang="en-US" altLang="zh-CN" dirty="0"/>
          </a:p>
          <a:p>
            <a:r>
              <a:rPr lang="zh-CN" altLang="en-US" dirty="0"/>
              <a:t>我有点儿理解了：他是对每个候选边界框都有自己的特征矩阵，训练自己的</a:t>
            </a:r>
            <a:r>
              <a:rPr lang="en-US" altLang="zh-CN" dirty="0"/>
              <a:t>w</a:t>
            </a:r>
            <a:r>
              <a:rPr lang="zh-CN" altLang="en-US" dirty="0"/>
              <a:t>参数，并针对自己的目标来训练的。</a:t>
            </a:r>
            <a:endParaRPr lang="en-US" altLang="zh-CN" dirty="0"/>
          </a:p>
          <a:p>
            <a:r>
              <a:rPr lang="zh-CN" altLang="en-US" dirty="0"/>
              <a:t>也就是说各个候选框是单独并行训练的。</a:t>
            </a:r>
            <a:endParaRPr lang="en-US" altLang="zh-CN" dirty="0"/>
          </a:p>
          <a:p>
            <a:r>
              <a:rPr lang="zh-CN" altLang="en-US" dirty="0"/>
              <a:t>当场景中有多个鸟时，对每个候选框，都会逻辑判断一下（比如根据距离），找到与之最接近的鸟作为目标。</a:t>
            </a:r>
            <a:endParaRPr lang="en-US" altLang="zh-CN" dirty="0"/>
          </a:p>
          <a:p>
            <a:r>
              <a:rPr lang="zh-CN" altLang="en-US" dirty="0"/>
              <a:t>所以我猜想，在进行最后的回归之前，应该有一个程序逻辑判断的过程，选定其要回归的目标。每个候选框都要选定一个目标。</a:t>
            </a:r>
            <a:endParaRPr lang="en-US" altLang="zh-CN" dirty="0"/>
          </a:p>
          <a:p>
            <a:r>
              <a:rPr lang="zh-CN" altLang="en-US" dirty="0"/>
              <a:t>这只是我的猜想。</a:t>
            </a:r>
            <a:endParaRPr lang="en-US" altLang="zh-CN" dirty="0"/>
          </a:p>
          <a:p>
            <a:r>
              <a:rPr lang="en-US" altLang="zh-CN" dirty="0"/>
              <a:t>——————————</a:t>
            </a:r>
            <a:endParaRPr lang="en-US" altLang="zh-CN" dirty="0"/>
          </a:p>
          <a:p>
            <a:r>
              <a:rPr lang="zh-CN" altLang="en-US" dirty="0"/>
              <a:t>对每个候选框是需要单独训练和预测的，当预测当前这个候选框时，这个框必然是属于某个类别的，不会跑出这些类别之外，因此我们需要为每个类别来准备参数啊！</a:t>
            </a:r>
            <a:endParaRPr lang="en-US" altLang="zh-CN" dirty="0"/>
          </a:p>
          <a:p>
            <a:r>
              <a:rPr lang="zh-CN" altLang="en-US" dirty="0"/>
              <a:t>如果是多只鸟，那每只鸟是单独训练或预测的；当训练时，这个鸟的目标框会逻辑判断一下，找到与之最匹配的那个目标框，再进行回归。</a:t>
            </a:r>
            <a:r>
              <a:rPr lang="en-US" altLang="zh-CN" dirty="0"/>
              <a:t>----</a:t>
            </a:r>
            <a:r>
              <a:rPr lang="zh-CN" altLang="en-US" dirty="0"/>
              <a:t>似乎听起来如果一张图中有多只鸟，那相当于对鸟这个类别的回归而言就有了多个训练样本喽？</a:t>
            </a:r>
            <a:endParaRPr lang="en-US" altLang="zh-CN" dirty="0"/>
          </a:p>
          <a:p>
            <a:r>
              <a:rPr lang="zh-CN" altLang="en-US" dirty="0"/>
              <a:t>而当测试或预测时，则带入当前鸟的特征，运用训练出鸟这个类别的</a:t>
            </a:r>
            <a:r>
              <a:rPr lang="en-US" altLang="zh-CN" dirty="0"/>
              <a:t>w, b</a:t>
            </a:r>
            <a:r>
              <a:rPr lang="zh-CN" altLang="en-US" dirty="0"/>
              <a:t>等参数，就可得到结果。</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a:t>
            </a:r>
            <a:r>
              <a:rPr lang="en-US" altLang="zh-CN" dirty="0"/>
              <a:t>Px, </a:t>
            </a:r>
            <a:r>
              <a:rPr lang="en-US" altLang="zh-CN" dirty="0" err="1"/>
              <a:t>Py</a:t>
            </a:r>
            <a:r>
              <a:rPr lang="en-US" altLang="zh-CN" dirty="0"/>
              <a:t>, Pw, Ph</a:t>
            </a:r>
            <a:r>
              <a:rPr lang="zh-CN" altLang="en-US" dirty="0"/>
              <a:t>是输入；</a:t>
            </a:r>
            <a:endParaRPr lang="en-US" altLang="zh-CN" dirty="0"/>
          </a:p>
          <a:p>
            <a:r>
              <a:rPr lang="zh-CN" altLang="en-US" dirty="0"/>
              <a:t>而训练的目标是</a:t>
            </a:r>
            <a:r>
              <a:rPr lang="en-US" altLang="zh-CN" dirty="0"/>
              <a:t>Gx, </a:t>
            </a:r>
            <a:r>
              <a:rPr lang="en-US" altLang="zh-CN" dirty="0" err="1"/>
              <a:t>Gy</a:t>
            </a:r>
            <a:r>
              <a:rPr lang="en-US" altLang="zh-CN" dirty="0"/>
              <a:t>, </a:t>
            </a:r>
            <a:r>
              <a:rPr lang="en-US" altLang="zh-CN" dirty="0" err="1"/>
              <a:t>Gw</a:t>
            </a:r>
            <a:r>
              <a:rPr lang="en-US" altLang="zh-CN" dirty="0"/>
              <a:t>, </a:t>
            </a:r>
            <a:r>
              <a:rPr lang="en-US" altLang="zh-CN" dirty="0" err="1"/>
              <a:t>Gh</a:t>
            </a:r>
            <a:r>
              <a:rPr lang="zh-CN" altLang="en-US" dirty="0"/>
              <a:t>；</a:t>
            </a:r>
            <a:r>
              <a:rPr lang="en-US" altLang="zh-CN" dirty="0"/>
              <a:t>------</a:t>
            </a:r>
            <a:r>
              <a:rPr lang="zh-CN" altLang="en-US" dirty="0"/>
              <a:t>我的疑惑是这个从哪里来，是手动标定吧，那他是怎么能将那么多候选框对应到这个目标框上的？</a:t>
            </a:r>
            <a:endParaRPr lang="en-US" altLang="zh-CN" dirty="0"/>
          </a:p>
          <a:p>
            <a:r>
              <a:rPr lang="zh-CN" altLang="en-US" dirty="0"/>
              <a:t>最后我们会得到</a:t>
            </a:r>
            <a:r>
              <a:rPr lang="en-US" altLang="zh-CN" dirty="0"/>
              <a:t>dx, </a:t>
            </a:r>
            <a:r>
              <a:rPr lang="en-US" altLang="zh-CN" dirty="0" err="1"/>
              <a:t>dy</a:t>
            </a:r>
            <a:r>
              <a:rPr lang="en-US" altLang="zh-CN" dirty="0"/>
              <a:t>, </a:t>
            </a:r>
            <a:r>
              <a:rPr lang="en-US" altLang="zh-CN" dirty="0" err="1"/>
              <a:t>dw</a:t>
            </a:r>
            <a:r>
              <a:rPr lang="en-US" altLang="zh-CN" dirty="0"/>
              <a:t>, dh</a:t>
            </a:r>
            <a:r>
              <a:rPr lang="zh-CN" altLang="en-US" dirty="0"/>
              <a:t>；由此就可以计算出</a:t>
            </a:r>
            <a:r>
              <a:rPr lang="en-US" altLang="zh-CN" sz="1200" dirty="0" err="1"/>
              <a:t>Gˆ</a:t>
            </a:r>
            <a:r>
              <a:rPr lang="en-US" altLang="zh-CN" sz="1200" baseline="-25000" dirty="0" err="1"/>
              <a:t>x</a:t>
            </a:r>
            <a:r>
              <a:rPr lang="en-US" altLang="zh-CN" sz="1200" dirty="0"/>
              <a:t> ,</a:t>
            </a:r>
            <a:r>
              <a:rPr lang="en-US" altLang="zh-CN" sz="1200" dirty="0" err="1"/>
              <a:t>Gˆ</a:t>
            </a:r>
            <a:r>
              <a:rPr lang="en-US" altLang="zh-CN" sz="1200" baseline="-25000" dirty="0" err="1"/>
              <a:t>y</a:t>
            </a:r>
            <a:r>
              <a:rPr lang="en-US" altLang="zh-CN" sz="1200" dirty="0"/>
              <a:t> ,</a:t>
            </a:r>
            <a:r>
              <a:rPr lang="en-US" altLang="zh-CN" sz="1200" dirty="0" err="1"/>
              <a:t>Gˆ</a:t>
            </a:r>
            <a:r>
              <a:rPr lang="en-US" altLang="zh-CN" sz="1200" baseline="-25000" dirty="0" err="1"/>
              <a:t>w</a:t>
            </a:r>
            <a:r>
              <a:rPr lang="en-US" altLang="zh-CN" sz="1200" dirty="0"/>
              <a:t> ,</a:t>
            </a:r>
            <a:r>
              <a:rPr lang="en-US" altLang="zh-CN" sz="1200" dirty="0" err="1"/>
              <a:t>Gˆ</a:t>
            </a:r>
            <a:r>
              <a:rPr lang="en-US" altLang="zh-CN" sz="1200" baseline="-25000" dirty="0" err="1"/>
              <a:t>h</a:t>
            </a:r>
            <a:r>
              <a:rPr lang="en-US" altLang="zh-CN" sz="1200" dirty="0"/>
              <a:t> </a:t>
            </a:r>
            <a:r>
              <a:rPr lang="zh-CN" altLang="en-US" sz="1200" dirty="0"/>
              <a:t>作为回归结果。</a:t>
            </a:r>
            <a:endParaRPr lang="en-US" altLang="zh-CN" sz="1200" dirty="0"/>
          </a:p>
          <a:p>
            <a:endParaRPr lang="en-US" altLang="zh-CN" sz="1200" dirty="0"/>
          </a:p>
          <a:p>
            <a:r>
              <a:rPr lang="zh-CN" altLang="en-US" sz="1200" dirty="0"/>
              <a:t>也就是说经过我们的回归器预测得到的值是（</a:t>
            </a:r>
            <a:r>
              <a:rPr lang="en-US" altLang="zh-CN" sz="1200" dirty="0"/>
              <a:t>dx, </a:t>
            </a:r>
            <a:r>
              <a:rPr lang="en-US" altLang="zh-CN" sz="1200" dirty="0" err="1"/>
              <a:t>dy</a:t>
            </a:r>
            <a:r>
              <a:rPr lang="en-US" altLang="zh-CN" sz="1200" dirty="0"/>
              <a:t>, </a:t>
            </a:r>
            <a:r>
              <a:rPr lang="en-US" altLang="zh-CN" sz="1200" dirty="0" err="1"/>
              <a:t>dw</a:t>
            </a:r>
            <a:r>
              <a:rPr lang="en-US" altLang="zh-CN" sz="1200" dirty="0"/>
              <a:t>, dh</a:t>
            </a:r>
            <a:r>
              <a:rPr lang="zh-CN" altLang="en-US" sz="1200" dirty="0"/>
              <a:t>），这个公式的意思是，我们的</a:t>
            </a:r>
            <a:r>
              <a:rPr lang="en-US" altLang="zh-CN" dirty="0"/>
              <a:t>Px, </a:t>
            </a:r>
            <a:r>
              <a:rPr lang="en-US" altLang="zh-CN" dirty="0" err="1"/>
              <a:t>Py</a:t>
            </a:r>
            <a:r>
              <a:rPr lang="en-US" altLang="zh-CN" dirty="0"/>
              <a:t>, Pw, Ph</a:t>
            </a:r>
            <a:r>
              <a:rPr lang="zh-CN" altLang="en-US" sz="1200" dirty="0"/>
              <a:t>如何与（</a:t>
            </a:r>
            <a:r>
              <a:rPr lang="en-US" altLang="zh-CN" sz="1200" dirty="0"/>
              <a:t>dx, </a:t>
            </a:r>
            <a:r>
              <a:rPr lang="en-US" altLang="zh-CN" sz="1200" dirty="0" err="1"/>
              <a:t>dy</a:t>
            </a:r>
            <a:r>
              <a:rPr lang="en-US" altLang="zh-CN" sz="1200" dirty="0"/>
              <a:t>, </a:t>
            </a:r>
            <a:r>
              <a:rPr lang="en-US" altLang="zh-CN" sz="1200" dirty="0" err="1"/>
              <a:t>dw</a:t>
            </a:r>
            <a:r>
              <a:rPr lang="en-US" altLang="zh-CN" sz="1200" dirty="0"/>
              <a:t>, dh</a:t>
            </a:r>
            <a:r>
              <a:rPr lang="zh-CN" altLang="en-US" sz="1200" dirty="0"/>
              <a:t>）运算而得到结果。</a:t>
            </a:r>
            <a:endParaRPr lang="en-US" altLang="zh-CN" sz="1200" dirty="0"/>
          </a:p>
          <a:p>
            <a:r>
              <a:rPr lang="zh-CN" altLang="en-US" sz="1200" dirty="0"/>
              <a:t>经过这是个公式，就可以将黄色框调整到红色框的位置。</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是一块儿训练的。</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总损失是两部分的和，然后反向传播进行训练。</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是一块儿训练的。</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总损失是两部分的和，然后反向传播进行训练。</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注意</a:t>
            </a:r>
            <a:r>
              <a:rPr lang="en-US" altLang="zh-CN" dirty="0" err="1"/>
              <a:t>L</a:t>
            </a:r>
            <a:r>
              <a:rPr lang="en-US" altLang="zh-CN" baseline="-25000" dirty="0" err="1"/>
              <a:t>loc</a:t>
            </a:r>
            <a:r>
              <a:rPr lang="zh-CN" altLang="en-US" dirty="0"/>
              <a:t>是对四部分的</a:t>
            </a:r>
            <a:r>
              <a:rPr lang="en-US" altLang="zh-CN" dirty="0"/>
              <a:t>smooth</a:t>
            </a:r>
            <a:r>
              <a:rPr lang="zh-CN" altLang="en-US" dirty="0"/>
              <a:t>的加和，就是分别是对</a:t>
            </a:r>
            <a:r>
              <a:rPr lang="en-US" altLang="zh-CN" dirty="0"/>
              <a:t>x, y, w, h</a:t>
            </a:r>
            <a:r>
              <a:rPr lang="zh-CN" altLang="en-US" dirty="0"/>
              <a:t>的</a:t>
            </a:r>
            <a:r>
              <a:rPr lang="en-US" altLang="zh-CN" dirty="0"/>
              <a:t>smooth</a:t>
            </a:r>
            <a:r>
              <a:rPr lang="zh-CN" altLang="en-US" dirty="0"/>
              <a:t>项的加和。</a:t>
            </a:r>
            <a:endParaRPr lang="en-US" altLang="zh-CN" dirty="0"/>
          </a:p>
          <a:p>
            <a:endParaRPr lang="en-US" altLang="zh-CN" dirty="0"/>
          </a:p>
          <a:p>
            <a:r>
              <a:rPr lang="zh-CN" altLang="en-US" dirty="0"/>
              <a:t>关于</a:t>
            </a:r>
            <a:r>
              <a:rPr lang="en-US" altLang="zh-CN" dirty="0"/>
              <a:t>smooth</a:t>
            </a:r>
            <a:r>
              <a:rPr lang="zh-CN" altLang="en-US" dirty="0"/>
              <a:t>可见此链接：</a:t>
            </a:r>
            <a:endParaRPr lang="en-US" altLang="zh-CN" dirty="0"/>
          </a:p>
          <a:p>
            <a:r>
              <a:rPr lang="en-US" altLang="zh-CN" dirty="0"/>
              <a:t>https://www.cnblogs.com/wangguchangqing/p/12021638.html</a:t>
            </a:r>
            <a:endParaRPr lang="en-US" altLang="zh-CN" dirty="0"/>
          </a:p>
          <a:p>
            <a:r>
              <a:rPr lang="zh-CN" altLang="en-US" dirty="0"/>
              <a:t>此链接中解释得很清楚。学生可自己看。</a:t>
            </a:r>
            <a:endParaRPr lang="en-US" altLang="zh-CN" dirty="0"/>
          </a:p>
          <a:p>
            <a:r>
              <a:rPr lang="zh-CN" altLang="en-US" dirty="0"/>
              <a:t>而我们只要明白，本来作者是可以用</a:t>
            </a:r>
            <a:r>
              <a:rPr lang="en-US" altLang="zh-CN" dirty="0"/>
              <a:t>MSE</a:t>
            </a:r>
            <a:r>
              <a:rPr lang="zh-CN" altLang="en-US" dirty="0"/>
              <a:t>的，但</a:t>
            </a:r>
            <a:r>
              <a:rPr lang="en-US" altLang="zh-CN" dirty="0"/>
              <a:t>MSE</a:t>
            </a:r>
            <a:r>
              <a:rPr lang="zh-CN" altLang="en-US" dirty="0"/>
              <a:t>有一些缺点，所以其采用了另一种损失函数即</a:t>
            </a:r>
            <a:r>
              <a:rPr lang="en-US" altLang="zh-CN" dirty="0"/>
              <a:t>SmoothL1(x)   </a:t>
            </a:r>
            <a:r>
              <a:rPr lang="zh-CN" altLang="en-US" dirty="0"/>
              <a:t>相当于将</a:t>
            </a:r>
            <a:r>
              <a:rPr lang="en-US" altLang="zh-CN" dirty="0"/>
              <a:t>L1</a:t>
            </a:r>
            <a:r>
              <a:rPr lang="zh-CN" altLang="en-US" dirty="0"/>
              <a:t>函数和</a:t>
            </a:r>
            <a:r>
              <a:rPr lang="en-US" altLang="zh-CN" dirty="0"/>
              <a:t>L2</a:t>
            </a:r>
            <a:r>
              <a:rPr lang="zh-CN" altLang="en-US" dirty="0"/>
              <a:t>函数的一个嫁接。</a:t>
            </a:r>
            <a:endParaRPr lang="en-US" altLang="zh-CN" dirty="0"/>
          </a:p>
          <a:p>
            <a:r>
              <a:rPr lang="en-US" altLang="zh-CN" dirty="0"/>
              <a:t>——————————————————</a:t>
            </a:r>
            <a:endParaRPr lang="en-US" altLang="zh-CN" dirty="0"/>
          </a:p>
          <a:p>
            <a:r>
              <a:rPr lang="el-GR" altLang="zh-CN" dirty="0"/>
              <a:t>λ</a:t>
            </a:r>
            <a:r>
              <a:rPr lang="zh-CN" altLang="en-US" dirty="0"/>
              <a:t>是个平衡系数，用于平衡两部分损失。</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FF0000"/>
                </a:solidFill>
              </a:rPr>
              <a:t>[u ≥ 1]</a:t>
            </a:r>
            <a:r>
              <a:rPr lang="zh-CN" altLang="en-US" sz="1200" b="1" dirty="0">
                <a:solidFill>
                  <a:srgbClr val="FF0000"/>
                </a:solidFill>
              </a:rPr>
              <a:t>是艾佛森括号</a:t>
            </a:r>
            <a:endParaRPr lang="en-US" altLang="zh-CN" sz="1200" b="1"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0" i="0" dirty="0">
                <a:solidFill>
                  <a:srgbClr val="333333"/>
                </a:solidFill>
                <a:effectLst/>
                <a:latin typeface="Helvetica Neue"/>
              </a:rPr>
              <a:t>在</a:t>
            </a:r>
            <a:r>
              <a:rPr lang="zh-CN" altLang="en-US" b="0" i="0" u="none" strike="noStrike" dirty="0">
                <a:solidFill>
                  <a:srgbClr val="136EC2"/>
                </a:solidFill>
                <a:effectLst/>
                <a:latin typeface="Helvetica Neue"/>
                <a:hlinkClick r:id="rId3"/>
              </a:rPr>
              <a:t>数学</a:t>
            </a:r>
            <a:r>
              <a:rPr lang="zh-CN" altLang="en-US" b="0" i="0" dirty="0">
                <a:solidFill>
                  <a:srgbClr val="333333"/>
                </a:solidFill>
                <a:effectLst/>
                <a:latin typeface="Helvetica Neue"/>
              </a:rPr>
              <a:t>中，以</a:t>
            </a:r>
            <a:r>
              <a:rPr lang="en-US" altLang="zh-CN" b="0" i="0" dirty="0">
                <a:solidFill>
                  <a:srgbClr val="333333"/>
                </a:solidFill>
                <a:effectLst/>
                <a:latin typeface="Helvetica Neue"/>
              </a:rPr>
              <a:t>Kenneth E. Iverson</a:t>
            </a:r>
            <a:r>
              <a:rPr lang="zh-CN" altLang="en-US" b="0" i="0" dirty="0">
                <a:solidFill>
                  <a:srgbClr val="333333"/>
                </a:solidFill>
                <a:effectLst/>
                <a:latin typeface="Helvetica Neue"/>
              </a:rPr>
              <a:t>命名的“</a:t>
            </a:r>
            <a:r>
              <a:rPr lang="zh-CN" altLang="en-US" b="1" i="0" dirty="0">
                <a:solidFill>
                  <a:srgbClr val="333333"/>
                </a:solidFill>
                <a:effectLst/>
                <a:latin typeface="Helvetica Neue"/>
              </a:rPr>
              <a:t>艾佛森括号</a:t>
            </a:r>
            <a:r>
              <a:rPr lang="zh-CN" altLang="en-US" b="0" i="0" dirty="0">
                <a:solidFill>
                  <a:srgbClr val="333333"/>
                </a:solidFill>
                <a:effectLst/>
                <a:latin typeface="Helvetica Neue"/>
              </a:rPr>
              <a:t>”，是一种用方括号记号，如果方括号内的条件满足则为</a:t>
            </a:r>
            <a:r>
              <a:rPr lang="en-US" altLang="zh-CN" b="0" i="0" dirty="0">
                <a:solidFill>
                  <a:srgbClr val="333333"/>
                </a:solidFill>
                <a:effectLst/>
                <a:latin typeface="Helvetica Neue"/>
              </a:rPr>
              <a:t>1</a:t>
            </a:r>
            <a:r>
              <a:rPr lang="zh-CN" altLang="en-US" b="0" i="0" dirty="0">
                <a:solidFill>
                  <a:srgbClr val="333333"/>
                </a:solidFill>
                <a:effectLst/>
                <a:latin typeface="Helvetica Neue"/>
              </a:rPr>
              <a:t>，不满足则为</a:t>
            </a:r>
            <a:r>
              <a:rPr lang="en-US" altLang="zh-CN" b="0" i="0" dirty="0">
                <a:solidFill>
                  <a:srgbClr val="333333"/>
                </a:solidFill>
                <a:effectLst/>
                <a:latin typeface="Helvetica Neue"/>
              </a:rPr>
              <a:t>0</a:t>
            </a:r>
            <a:r>
              <a:rPr lang="zh-CN" altLang="en-US" b="0" i="0" dirty="0">
                <a:solidFill>
                  <a:srgbClr val="333333"/>
                </a:solidFill>
                <a:effectLst/>
                <a:latin typeface="Helvetica Neue"/>
              </a:rPr>
              <a:t>。</a:t>
            </a:r>
            <a:endParaRPr lang="zh-CN" altLang="en-US" sz="1200" b="1" dirty="0">
              <a:solidFill>
                <a:srgbClr val="FF0000"/>
              </a:solidFill>
            </a:endParaRPr>
          </a:p>
          <a:p>
            <a:r>
              <a:rPr lang="zh-CN" altLang="en-US" dirty="0"/>
              <a:t>如果</a:t>
            </a:r>
            <a:r>
              <a:rPr lang="en-US" altLang="zh-CN" dirty="0"/>
              <a:t>u &gt;= 1</a:t>
            </a:r>
            <a:r>
              <a:rPr lang="zh-CN" altLang="en-US" dirty="0"/>
              <a:t>，表明其不是背景；看前面的</a:t>
            </a:r>
            <a:r>
              <a:rPr lang="en-US" altLang="zh-CN" dirty="0"/>
              <a:t>ppt</a:t>
            </a:r>
            <a:r>
              <a:rPr lang="zh-CN" altLang="en-US" dirty="0"/>
              <a:t>知背景的标号为</a:t>
            </a:r>
            <a:r>
              <a:rPr lang="en-US" altLang="zh-CN" dirty="0"/>
              <a:t>0</a:t>
            </a:r>
            <a:r>
              <a:rPr lang="zh-CN" altLang="en-US" dirty="0"/>
              <a:t>，所以</a:t>
            </a:r>
            <a:r>
              <a:rPr lang="en-US" altLang="zh-CN" dirty="0"/>
              <a:t>u=0</a:t>
            </a:r>
            <a:r>
              <a:rPr lang="zh-CN" altLang="en-US" dirty="0"/>
              <a:t>就表明是背景。</a:t>
            </a:r>
            <a:endParaRPr lang="en-US" altLang="zh-CN" dirty="0"/>
          </a:p>
          <a:p>
            <a:r>
              <a:rPr lang="zh-CN" altLang="en-US" dirty="0"/>
              <a:t>如果是背景了，自然也就不需要边界框了。</a:t>
            </a:r>
            <a:endParaRPr lang="en-US" altLang="zh-CN" dirty="0"/>
          </a:p>
          <a:p>
            <a:r>
              <a:rPr lang="zh-CN" altLang="en-US" dirty="0"/>
              <a:t>很简单一个思想。</a:t>
            </a:r>
            <a:endParaRPr lang="en-US" altLang="zh-CN" dirty="0"/>
          </a:p>
          <a:p>
            <a:r>
              <a:rPr lang="en-US" altLang="zh-CN" dirty="0"/>
              <a:t>——————————————————</a:t>
            </a:r>
            <a:endParaRPr lang="en-US" altLang="zh-CN" dirty="0"/>
          </a:p>
          <a:p>
            <a:r>
              <a:rPr lang="zh-CN" altLang="en-US" dirty="0"/>
              <a:t>这就是我们的总损失，对这个总损失进行反向传播就可以了。</a:t>
            </a:r>
            <a:endParaRPr lang="en-US" altLang="zh-CN" dirty="0"/>
          </a:p>
          <a:p>
            <a:endParaRPr lang="en-US" altLang="zh-CN" dirty="0"/>
          </a:p>
          <a:p>
            <a:r>
              <a:rPr lang="en-US" altLang="zh-CN" dirty="0"/>
              <a:t>————————————————————</a:t>
            </a:r>
            <a:endParaRPr lang="en-US" altLang="zh-CN" dirty="0"/>
          </a:p>
          <a:p>
            <a:r>
              <a:rPr lang="zh-CN" altLang="en-US" dirty="0"/>
              <a:t>我不懂的是：真实的边界框，就是那个</a:t>
            </a:r>
            <a:r>
              <a:rPr lang="en-US" altLang="zh-CN" dirty="0"/>
              <a:t>v</a:t>
            </a:r>
            <a:r>
              <a:rPr lang="zh-CN" altLang="en-US" dirty="0"/>
              <a:t>是怎么得到的，是人工标记的是吧？那如果图中有很多只鸟呢？有点儿不太明白。</a:t>
            </a:r>
            <a:endParaRPr lang="en-US" altLang="zh-CN" dirty="0"/>
          </a:p>
          <a:p>
            <a:r>
              <a:rPr lang="zh-CN" altLang="en-US" dirty="0"/>
              <a:t>前面说过这个问题，我的猜想是逻辑判断了哪只鸟儿是它的目标。</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ROI</a:t>
            </a:r>
            <a:r>
              <a:rPr lang="zh-CN" altLang="en-US" dirty="0"/>
              <a:t>：</a:t>
            </a:r>
            <a:r>
              <a:rPr lang="en-US" altLang="zh-CN" dirty="0"/>
              <a:t>Region of Interest</a:t>
            </a:r>
            <a:endParaRPr lang="en-US" altLang="zh-CN" dirty="0"/>
          </a:p>
          <a:p>
            <a:endParaRPr lang="en-US" altLang="zh-CN" dirty="0"/>
          </a:p>
          <a:p>
            <a:r>
              <a:rPr lang="zh-CN" altLang="en-US" dirty="0"/>
              <a:t>最后通过</a:t>
            </a:r>
            <a:r>
              <a:rPr lang="en-US" altLang="zh-CN" dirty="0"/>
              <a:t>FC</a:t>
            </a:r>
            <a:r>
              <a:rPr lang="zh-CN" altLang="en-US" dirty="0"/>
              <a:t>得到分类结果，并回归出区域框。</a:t>
            </a:r>
            <a:endParaRPr lang="en-US" altLang="zh-CN" dirty="0"/>
          </a:p>
          <a:p>
            <a:r>
              <a:rPr lang="zh-CN" altLang="en-US" dirty="0"/>
              <a:t>注意没有再通过</a:t>
            </a:r>
            <a:r>
              <a:rPr lang="en-US" altLang="zh-CN" dirty="0"/>
              <a:t>SVM</a:t>
            </a:r>
            <a:r>
              <a:rPr lang="zh-CN" altLang="en-US" dirty="0"/>
              <a:t>了。</a:t>
            </a:r>
            <a:endParaRPr lang="en-US" altLang="zh-CN" dirty="0"/>
          </a:p>
          <a:p>
            <a:r>
              <a:rPr lang="zh-CN" altLang="en-US" dirty="0"/>
              <a:t>也就是说在</a:t>
            </a:r>
            <a:r>
              <a:rPr lang="en-US" altLang="zh-CN" dirty="0"/>
              <a:t>fast R-CNN</a:t>
            </a:r>
            <a:r>
              <a:rPr lang="zh-CN" altLang="en-US" dirty="0"/>
              <a:t>中将分类器、回归器都合成到了一个网络中。可谓端到端了。</a:t>
            </a:r>
            <a:endParaRPr lang="en-US" altLang="zh-CN" dirty="0"/>
          </a:p>
          <a:p>
            <a:r>
              <a:rPr lang="zh-CN" altLang="en-US" dirty="0"/>
              <a:t>注意：所谓的“端到端”是针对预测的应用而言的。即预测时，一步就可以算出结果。</a:t>
            </a:r>
            <a:endParaRPr lang="en-US" altLang="zh-CN" dirty="0"/>
          </a:p>
          <a:p>
            <a:r>
              <a:rPr lang="zh-CN" altLang="en-US" dirty="0"/>
              <a:t>但对于训练而言，不一定是端到端的，可能还是得分开训练。比如这里，这个提取特征的</a:t>
            </a:r>
            <a:r>
              <a:rPr lang="en-US" altLang="zh-CN" dirty="0"/>
              <a:t>CNN</a:t>
            </a:r>
            <a:r>
              <a:rPr lang="zh-CN" altLang="en-US" dirty="0"/>
              <a:t>就可以先单独训练出来。然后那个分类和回归也可分别训练得到模型参数。</a:t>
            </a:r>
            <a:endParaRPr lang="en-US" altLang="zh-CN" dirty="0"/>
          </a:p>
          <a:p>
            <a:r>
              <a:rPr lang="en-US" altLang="zh-CN" dirty="0"/>
              <a:t>----</a:t>
            </a:r>
            <a:r>
              <a:rPr lang="zh-CN" altLang="en-US" dirty="0"/>
              <a:t>但后来发现</a:t>
            </a:r>
            <a:r>
              <a:rPr lang="zh-CN" altLang="en-US" b="1" dirty="0"/>
              <a:t>我这个认识是错误的</a:t>
            </a:r>
            <a:r>
              <a:rPr lang="zh-CN" altLang="en-US" dirty="0"/>
              <a:t>，后面说：</a:t>
            </a:r>
            <a:endParaRPr lang="en-US" altLang="zh-CN" dirty="0"/>
          </a:p>
          <a:p>
            <a:r>
              <a:rPr lang="zh-CN" altLang="en-US" sz="1200" b="1" dirty="0"/>
              <a:t>包含特征提取器、分类器和边界框回归器在内的整个网络能通过多任务损失函数进行端到端的训练。</a:t>
            </a:r>
            <a:endParaRPr lang="en-US" altLang="zh-CN" dirty="0"/>
          </a:p>
          <a:p>
            <a:r>
              <a:rPr lang="en-US" altLang="zh-CN" dirty="0"/>
              <a:t>——————————————————————</a:t>
            </a:r>
            <a:endParaRPr lang="en-US" altLang="zh-CN" dirty="0"/>
          </a:p>
          <a:p>
            <a:r>
              <a:rPr lang="zh-CN" altLang="en-US" dirty="0"/>
              <a:t>注意：不限制输入候选框的尺寸。在</a:t>
            </a:r>
            <a:r>
              <a:rPr lang="en-US" altLang="zh-CN" dirty="0"/>
              <a:t>RCNN</a:t>
            </a:r>
            <a:r>
              <a:rPr lang="zh-CN" altLang="en-US" dirty="0"/>
              <a:t>每个候选框是限制为</a:t>
            </a:r>
            <a:r>
              <a:rPr lang="en-US" altLang="zh-CN" dirty="0"/>
              <a:t>227*227</a:t>
            </a:r>
            <a:r>
              <a:rPr lang="zh-CN" altLang="en-US" dirty="0"/>
              <a:t>；而这里不限制，而是采用了</a:t>
            </a:r>
            <a:r>
              <a:rPr lang="en-US" altLang="zh-CN" dirty="0"/>
              <a:t>ROI pooling layer</a:t>
            </a:r>
            <a:r>
              <a:rPr lang="zh-CN" altLang="en-US" dirty="0"/>
              <a:t>进行了缩放。</a:t>
            </a:r>
            <a:endParaRPr lang="en-US" altLang="zh-CN" dirty="0"/>
          </a:p>
          <a:p>
            <a:r>
              <a:rPr lang="en-US" altLang="zh-CN" dirty="0"/>
              <a:t>——————————————</a:t>
            </a:r>
            <a:endParaRPr lang="en-US" altLang="zh-CN" dirty="0"/>
          </a:p>
          <a:p>
            <a:r>
              <a:rPr lang="zh-CN" altLang="en-US" dirty="0"/>
              <a:t>但其实第一步产生的</a:t>
            </a:r>
            <a:r>
              <a:rPr lang="en-US" altLang="zh-CN" dirty="0"/>
              <a:t>2k</a:t>
            </a:r>
            <a:r>
              <a:rPr lang="zh-CN" altLang="en-US" dirty="0"/>
              <a:t>个候选框中只随机选取了一部分进行训练。将这些候选框数据分成了：正样本，负样本</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显然，更简洁了。</a:t>
            </a:r>
            <a:endParaRPr lang="en-US" altLang="zh-CN" dirty="0"/>
          </a:p>
          <a:p>
            <a:r>
              <a:rPr lang="en-US" altLang="zh-CN" dirty="0"/>
              <a:t>Fast</a:t>
            </a:r>
            <a:r>
              <a:rPr lang="zh-CN" altLang="en-US" dirty="0"/>
              <a:t> </a:t>
            </a:r>
            <a:r>
              <a:rPr lang="en-US" altLang="zh-CN" dirty="0"/>
              <a:t>R-CNN</a:t>
            </a:r>
            <a:r>
              <a:rPr lang="zh-CN" altLang="en-US" dirty="0"/>
              <a:t>目前分成了两个部分，那我们下一阶段的</a:t>
            </a:r>
            <a:r>
              <a:rPr lang="en-US" altLang="zh-CN" dirty="0"/>
              <a:t>Faster R-CNN</a:t>
            </a:r>
            <a:r>
              <a:rPr lang="zh-CN" altLang="en-US" dirty="0"/>
              <a:t>就是力争将之合并成一个网络。</a:t>
            </a:r>
            <a:endParaRPr lang="en-US" altLang="zh-CN" dirty="0"/>
          </a:p>
          <a:p>
            <a:r>
              <a:rPr lang="zh-CN" altLang="en-US" dirty="0"/>
              <a:t>目前这两个部分中瓶颈在</a:t>
            </a:r>
            <a:r>
              <a:rPr lang="en-US" altLang="zh-CN" dirty="0"/>
              <a:t>SS</a:t>
            </a:r>
            <a:r>
              <a:rPr lang="zh-CN" altLang="en-US" dirty="0"/>
              <a:t>，</a:t>
            </a:r>
            <a:r>
              <a:rPr lang="zh-CN" altLang="en-US" b="1" dirty="0"/>
              <a:t>测试中</a:t>
            </a:r>
            <a:r>
              <a:rPr lang="en-US" altLang="zh-CN" b="1" dirty="0"/>
              <a:t>SS</a:t>
            </a:r>
            <a:r>
              <a:rPr lang="zh-CN" altLang="en-US" b="1" dirty="0"/>
              <a:t>需要</a:t>
            </a:r>
            <a:r>
              <a:rPr lang="en-US" altLang="zh-CN" b="1" dirty="0"/>
              <a:t>2</a:t>
            </a:r>
            <a:r>
              <a:rPr lang="zh-CN" altLang="en-US" b="1" dirty="0"/>
              <a:t>秒</a:t>
            </a:r>
            <a:r>
              <a:rPr lang="zh-CN" altLang="en-US" dirty="0"/>
              <a:t>，</a:t>
            </a:r>
            <a:r>
              <a:rPr lang="zh-CN" altLang="en-US" b="1" dirty="0"/>
              <a:t>而下面那块儿只需要</a:t>
            </a:r>
            <a:r>
              <a:rPr lang="en-US" altLang="zh-CN" b="1" dirty="0"/>
              <a:t>0.</a:t>
            </a:r>
            <a:r>
              <a:rPr lang="zh-CN" altLang="en-US" b="1" dirty="0"/>
              <a:t>几秒。</a:t>
            </a:r>
            <a:endParaRPr lang="en-US" altLang="zh-CN" b="1" dirty="0"/>
          </a:p>
          <a:p>
            <a:r>
              <a:rPr lang="en-US" altLang="zh-CN" dirty="0"/>
              <a:t>Faster-RCNN</a:t>
            </a:r>
            <a:r>
              <a:rPr lang="zh-CN" altLang="en-US" dirty="0"/>
              <a:t>才是彻底的端到端。</a:t>
            </a:r>
            <a:endParaRPr lang="en-US" altLang="zh-CN" dirty="0"/>
          </a:p>
          <a:p>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Fast R-CNN </a:t>
            </a:r>
            <a:r>
              <a:rPr lang="zh-CN" altLang="en-US" sz="1200" dirty="0"/>
              <a:t>最重要的一点就是</a:t>
            </a:r>
            <a:r>
              <a:rPr lang="zh-CN" altLang="en-US" sz="1200" b="1" dirty="0"/>
              <a:t>包含特征提取器、分类器和边界框回归器在内的整个网络能通过多任务损失函数进行端到端的训练</a:t>
            </a:r>
            <a:r>
              <a:rPr lang="zh-CN" altLang="en-US" sz="1200" dirty="0"/>
              <a:t>，这种多任务损失即结合了分类损失和定位损失的方法，大大提升了模型准确度。</a:t>
            </a:r>
            <a:br>
              <a:rPr lang="en-US" altLang="zh-CN" sz="1200" dirty="0"/>
            </a:br>
            <a:endParaRPr lang="en-US" altLang="zh-CN" sz="1200" dirty="0"/>
          </a:p>
          <a:p>
            <a:r>
              <a:rPr lang="zh-CN" altLang="en-US" dirty="0"/>
              <a:t>与</a:t>
            </a:r>
            <a:r>
              <a:rPr lang="en-US" altLang="zh-CN" dirty="0"/>
              <a:t>R-CNN</a:t>
            </a:r>
            <a:r>
              <a:rPr lang="zh-CN" altLang="en-US" dirty="0"/>
              <a:t>相比训练时间快</a:t>
            </a:r>
            <a:r>
              <a:rPr lang="en-US" altLang="zh-CN" dirty="0"/>
              <a:t>9</a:t>
            </a:r>
            <a:r>
              <a:rPr lang="zh-CN" altLang="en-US" dirty="0"/>
              <a:t>倍，测试推理时间快</a:t>
            </a:r>
            <a:r>
              <a:rPr lang="en-US" altLang="zh-CN" dirty="0"/>
              <a:t>213</a:t>
            </a:r>
            <a:r>
              <a:rPr lang="zh-CN" altLang="en-US" dirty="0"/>
              <a:t>倍；准确率从 </a:t>
            </a:r>
            <a:r>
              <a:rPr lang="en-US" altLang="zh-CN" dirty="0"/>
              <a:t>62%</a:t>
            </a:r>
            <a:r>
              <a:rPr lang="zh-CN" altLang="en-US" dirty="0"/>
              <a:t>提升至</a:t>
            </a:r>
            <a:r>
              <a:rPr lang="en-US" altLang="zh-CN" dirty="0"/>
              <a:t>66%(</a:t>
            </a:r>
            <a:r>
              <a:rPr lang="zh-CN" altLang="en-US" dirty="0"/>
              <a:t>在</a:t>
            </a:r>
            <a:r>
              <a:rPr lang="en-US" altLang="zh-CN" dirty="0"/>
              <a:t>Pascal VOC</a:t>
            </a:r>
            <a:r>
              <a:rPr lang="zh-CN" altLang="en-US" dirty="0"/>
              <a:t>数据集上</a:t>
            </a:r>
            <a:r>
              <a:rPr lang="en-US" altLang="zh-CN" dirty="0"/>
              <a:t>)</a:t>
            </a:r>
            <a:endParaRPr lang="en-US" altLang="zh-CN" dirty="0"/>
          </a:p>
          <a:p>
            <a:r>
              <a:rPr lang="en-US" altLang="zh-CN" dirty="0"/>
              <a:t>——————————————————————</a:t>
            </a:r>
            <a:endParaRPr lang="en-US" altLang="zh-CN" dirty="0"/>
          </a:p>
          <a:p>
            <a:pPr algn="l"/>
            <a:r>
              <a:rPr lang="zh-CN" altLang="en-US" b="0" i="0" dirty="0">
                <a:solidFill>
                  <a:srgbClr val="4D4D4D"/>
                </a:solidFill>
                <a:effectLst/>
                <a:latin typeface="-apple-system"/>
              </a:rPr>
              <a:t>相对于深度学习，传统机器学习的流程往往由多个独立的模块组成，比如在一个典型的自然语言处理（</a:t>
            </a:r>
            <a:r>
              <a:rPr lang="en-US" altLang="zh-CN" b="0" i="0" dirty="0">
                <a:solidFill>
                  <a:srgbClr val="4D4D4D"/>
                </a:solidFill>
                <a:effectLst/>
                <a:latin typeface="-apple-system"/>
              </a:rPr>
              <a:t>Natural Language Processing</a:t>
            </a:r>
            <a:r>
              <a:rPr lang="zh-CN" altLang="en-US" b="0" i="0" dirty="0">
                <a:solidFill>
                  <a:srgbClr val="4D4D4D"/>
                </a:solidFill>
                <a:effectLst/>
                <a:latin typeface="-apple-system"/>
              </a:rPr>
              <a:t>）问题中，包括分词、词性标注、句法分析、语义分析等多个独立步骤，每个步骤是一个独立的任务，其结果的好坏会影响到下一步骤，从而影响整个训练的结果，这是非端到端的。</a:t>
            </a:r>
            <a:endParaRPr lang="zh-CN" altLang="en-US" b="0" i="0" dirty="0">
              <a:solidFill>
                <a:srgbClr val="4D4D4D"/>
              </a:solidFill>
              <a:effectLst/>
              <a:latin typeface="-apple-system"/>
            </a:endParaRPr>
          </a:p>
          <a:p>
            <a:pPr algn="l"/>
            <a:r>
              <a:rPr lang="zh-CN" altLang="en-US" b="0" i="0" dirty="0">
                <a:solidFill>
                  <a:srgbClr val="4D4D4D"/>
                </a:solidFill>
                <a:effectLst/>
                <a:latin typeface="-apple-system"/>
              </a:rPr>
              <a:t>而深度学习模型在训练过程中，从输入端（输入数据）到输出端会得到一个预测结果，与真实结果相比较会得到一个误差，这个误差会在模型中的每一层传递（反向传播），每一层的表示都会根据这个误差来做调整，直到模型收敛或达到预期的效果才结束，这是端到端的。</a:t>
            </a:r>
            <a:endParaRPr lang="zh-CN" altLang="en-US" b="0" i="0" dirty="0">
              <a:solidFill>
                <a:srgbClr val="4D4D4D"/>
              </a:solidFill>
              <a:effectLst/>
              <a:latin typeface="-apple-system"/>
            </a:endParaRPr>
          </a:p>
          <a:p>
            <a:pPr algn="l"/>
            <a:r>
              <a:rPr lang="zh-CN" altLang="en-US" b="0" i="0" dirty="0">
                <a:solidFill>
                  <a:srgbClr val="4D4D4D"/>
                </a:solidFill>
                <a:effectLst/>
                <a:latin typeface="-apple-system"/>
              </a:rPr>
              <a:t>两者相比，端到端的学习省去了在每一个独立学习任务执行之前所做的数据标注，为样本做标注的代价是昂贵的、易出错的。</a:t>
            </a:r>
            <a:endParaRPr lang="zh-CN" altLang="en-US" b="0" i="0" dirty="0">
              <a:solidFill>
                <a:srgbClr val="4D4D4D"/>
              </a:solidFill>
              <a:effectLst/>
              <a:latin typeface="-apple-system"/>
            </a:endParaRPr>
          </a:p>
          <a:p>
            <a:endParaRPr lang="en-US" altLang="zh-CN" dirty="0"/>
          </a:p>
          <a:p>
            <a:r>
              <a:rPr lang="zh-CN" altLang="en-US" dirty="0"/>
              <a:t>也就是说这个端到端不但是应用上“方便” ，而且计算效果上也好！</a:t>
            </a:r>
            <a:endParaRPr lang="en-US" altLang="zh-CN" dirty="0"/>
          </a:p>
          <a:p>
            <a:r>
              <a:rPr lang="zh-CN" altLang="en-US" dirty="0"/>
              <a:t>端到端的好处：尽可能使模型从原始输入到最终输出，给模型更多可以根据数据自动调节的空间，增加模型的整体契合度。</a:t>
            </a:r>
            <a:endParaRPr lang="en-US" altLang="zh-CN" dirty="0"/>
          </a:p>
          <a:p>
            <a:endParaRPr lang="en-US" altLang="zh-CN" dirty="0"/>
          </a:p>
          <a:p>
            <a:r>
              <a:rPr lang="en-US" altLang="zh-CN" b="0" i="0" dirty="0">
                <a:solidFill>
                  <a:srgbClr val="121212"/>
                </a:solidFill>
                <a:effectLst/>
                <a:latin typeface="-apple-system"/>
              </a:rPr>
              <a:t>end-to-end </a:t>
            </a:r>
            <a:r>
              <a:rPr lang="zh-CN" altLang="en-US" b="0" i="0" dirty="0">
                <a:solidFill>
                  <a:srgbClr val="121212"/>
                </a:solidFill>
                <a:effectLst/>
                <a:latin typeface="-apple-system"/>
              </a:rPr>
              <a:t>的本质是你要解决的问题是</a:t>
            </a:r>
            <a:r>
              <a:rPr lang="zh-CN" altLang="en-US" b="1" i="0" dirty="0">
                <a:solidFill>
                  <a:srgbClr val="121212"/>
                </a:solidFill>
                <a:effectLst/>
                <a:latin typeface="-apple-system"/>
              </a:rPr>
              <a:t>多阶段</a:t>
            </a:r>
            <a:r>
              <a:rPr lang="zh-CN" altLang="en-US" b="0" i="0" dirty="0">
                <a:solidFill>
                  <a:srgbClr val="121212"/>
                </a:solidFill>
                <a:effectLst/>
                <a:latin typeface="-apple-system"/>
              </a:rPr>
              <a:t>的或</a:t>
            </a:r>
            <a:r>
              <a:rPr lang="zh-CN" altLang="en-US" b="1" i="0" dirty="0">
                <a:solidFill>
                  <a:srgbClr val="121212"/>
                </a:solidFill>
                <a:effectLst/>
                <a:latin typeface="-apple-system"/>
              </a:rPr>
              <a:t>多步</a:t>
            </a:r>
            <a:r>
              <a:rPr lang="zh-CN" altLang="en-US" b="0" i="0" dirty="0">
                <a:solidFill>
                  <a:srgbClr val="121212"/>
                </a:solidFill>
                <a:effectLst/>
                <a:latin typeface="-apple-system"/>
              </a:rPr>
              <a:t>的。如果分阶段学习的话，第一阶段的最优解不能保证第二阶段的问题达到最优。</a:t>
            </a:r>
            <a:r>
              <a:rPr lang="en-US" altLang="zh-CN" b="0" i="0" dirty="0">
                <a:solidFill>
                  <a:srgbClr val="121212"/>
                </a:solidFill>
                <a:effectLst/>
                <a:latin typeface="-apple-system"/>
              </a:rPr>
              <a:t>end-to-end</a:t>
            </a:r>
            <a:r>
              <a:rPr lang="zh-CN" altLang="en-US" b="0" i="0" dirty="0">
                <a:solidFill>
                  <a:srgbClr val="121212"/>
                </a:solidFill>
                <a:effectLst/>
                <a:latin typeface="-apple-system"/>
              </a:rPr>
              <a:t>把他们堆在一起来优化，确保最后阶段的解达到最优。</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D4D4D"/>
                </a:solidFill>
                <a:effectLst/>
                <a:latin typeface="-apple-system"/>
              </a:rPr>
              <a:t>Neural Information Processing Systems (</a:t>
            </a:r>
            <a:r>
              <a:rPr lang="en-US" altLang="zh-CN" b="1" i="0" dirty="0">
                <a:solidFill>
                  <a:srgbClr val="FF0000"/>
                </a:solidFill>
                <a:effectLst/>
                <a:latin typeface="-apple-system"/>
              </a:rPr>
              <a:t>NIPS</a:t>
            </a:r>
            <a:r>
              <a:rPr lang="en-US" altLang="zh-CN" b="0" i="0" dirty="0">
                <a:solidFill>
                  <a:srgbClr val="4D4D4D"/>
                </a:solidFill>
                <a:effectLst/>
                <a:latin typeface="-apple-system"/>
              </a:rPr>
              <a:t>), 2015, </a:t>
            </a:r>
            <a:r>
              <a:rPr lang="en-US" altLang="zh-CN" b="0" i="0" dirty="0" err="1">
                <a:solidFill>
                  <a:srgbClr val="4D4D4D"/>
                </a:solidFill>
                <a:effectLst/>
                <a:latin typeface="-apple-system"/>
              </a:rPr>
              <a:t>Meachine</a:t>
            </a:r>
            <a:r>
              <a:rPr lang="en-US" altLang="zh-CN" b="0" i="0" dirty="0">
                <a:solidFill>
                  <a:srgbClr val="4D4D4D"/>
                </a:solidFill>
                <a:effectLst/>
                <a:latin typeface="-apple-system"/>
              </a:rPr>
              <a:t> Learning</a:t>
            </a:r>
            <a:r>
              <a:rPr lang="zh-CN" altLang="en-US" b="0" i="0" dirty="0">
                <a:solidFill>
                  <a:srgbClr val="4D4D4D"/>
                </a:solidFill>
                <a:effectLst/>
                <a:latin typeface="-apple-system"/>
              </a:rPr>
              <a:t>领域的顶会</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en-US" altLang="zh-CN" b="0" i="0" dirty="0">
                <a:solidFill>
                  <a:srgbClr val="4D4D4D"/>
                </a:solidFill>
                <a:effectLst/>
                <a:latin typeface="-apple-system"/>
              </a:rPr>
              <a:t>5fps</a:t>
            </a:r>
            <a:r>
              <a:rPr lang="zh-CN" altLang="en-US" b="0" i="0" dirty="0">
                <a:solidFill>
                  <a:srgbClr val="4D4D4D"/>
                </a:solidFill>
                <a:effectLst/>
                <a:latin typeface="-apple-system"/>
              </a:rPr>
              <a:t>意味着每秒钟能检测</a:t>
            </a:r>
            <a:r>
              <a:rPr lang="en-US" altLang="zh-CN" b="0" i="0" dirty="0">
                <a:solidFill>
                  <a:srgbClr val="4D4D4D"/>
                </a:solidFill>
                <a:effectLst/>
                <a:latin typeface="-apple-system"/>
              </a:rPr>
              <a:t>5</a:t>
            </a:r>
            <a:r>
              <a:rPr lang="zh-CN" altLang="en-US" b="0" i="0" dirty="0">
                <a:solidFill>
                  <a:srgbClr val="4D4D4D"/>
                </a:solidFill>
                <a:effectLst/>
                <a:latin typeface="-apple-system"/>
              </a:rPr>
              <a:t>张图片。</a:t>
            </a:r>
            <a:endParaRPr lang="en-US" altLang="zh-CN" b="0" i="0" dirty="0">
              <a:solidFill>
                <a:srgbClr val="4D4D4D"/>
              </a:solidFill>
              <a:effectLst/>
              <a:latin typeface="-apple-system"/>
            </a:endParaRPr>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rPr>
              <a:t>提出的</a:t>
            </a:r>
            <a:r>
              <a:rPr lang="en-US" altLang="zh-CN" sz="1200" dirty="0">
                <a:solidFill>
                  <a:srgbClr val="FF0000"/>
                </a:solidFill>
              </a:rPr>
              <a:t>RPN</a:t>
            </a:r>
            <a:r>
              <a:rPr lang="zh-CN" altLang="en-US" sz="1200" dirty="0">
                <a:solidFill>
                  <a:srgbClr val="FF0000"/>
                </a:solidFill>
              </a:rPr>
              <a:t>网络取代</a:t>
            </a:r>
            <a:r>
              <a:rPr lang="en-US" altLang="zh-CN" sz="1200" dirty="0">
                <a:solidFill>
                  <a:srgbClr val="FF0000"/>
                </a:solidFill>
              </a:rPr>
              <a:t>Selective Search</a:t>
            </a:r>
            <a:r>
              <a:rPr lang="zh-CN" altLang="en-US" sz="1200" dirty="0">
                <a:solidFill>
                  <a:srgbClr val="FF0000"/>
                </a:solidFill>
              </a:rPr>
              <a:t>算法使得检测任务可以由神经网络端到端地完成</a:t>
            </a:r>
            <a:r>
              <a:rPr lang="zh-CN" altLang="en-US" sz="1200" dirty="0"/>
              <a:t>。</a:t>
            </a:r>
            <a:endParaRPr lang="en-US" altLang="zh-CN" sz="1200" dirty="0"/>
          </a:p>
          <a:p>
            <a:r>
              <a:rPr lang="en-US" altLang="zh-CN" sz="1200" dirty="0">
                <a:solidFill>
                  <a:srgbClr val="FF0000"/>
                </a:solidFill>
              </a:rPr>
              <a:t>RPN: Regional Proposal Networks</a:t>
            </a:r>
            <a:endParaRPr lang="en-US" altLang="zh-CN" sz="1200" dirty="0">
              <a:solidFill>
                <a:srgbClr val="FF0000"/>
              </a:solidFill>
            </a:endParaRPr>
          </a:p>
          <a:p>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粗略的讲，</a:t>
            </a:r>
            <a:r>
              <a:rPr lang="en-US" altLang="zh-CN" sz="1200" dirty="0"/>
              <a:t>Faster R-CNN = RPN + Fast R-CNN，</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跟</a:t>
            </a:r>
            <a:r>
              <a:rPr lang="en-US" altLang="zh-CN" sz="1200" dirty="0"/>
              <a:t>RCNN</a:t>
            </a:r>
            <a:r>
              <a:rPr lang="zh-CN" altLang="en-US" sz="1200" dirty="0"/>
              <a:t>共享卷积计算的特性使得</a:t>
            </a:r>
            <a:r>
              <a:rPr lang="en-US" altLang="zh-CN" sz="1200" dirty="0"/>
              <a:t>RPN</a:t>
            </a:r>
            <a:r>
              <a:rPr lang="zh-CN" altLang="en-US" sz="1200" dirty="0"/>
              <a:t>引入的计算量很小，使得</a:t>
            </a:r>
            <a:r>
              <a:rPr lang="en-US" altLang="zh-CN" sz="1200" dirty="0"/>
              <a:t>Faster R-CNN</a:t>
            </a:r>
            <a:r>
              <a:rPr lang="zh-CN" altLang="en-US" sz="1200" dirty="0"/>
              <a:t>可以在单个</a:t>
            </a:r>
            <a:r>
              <a:rPr lang="en-US" altLang="zh-CN" sz="1200" dirty="0"/>
              <a:t>GPU</a:t>
            </a:r>
            <a:r>
              <a:rPr lang="zh-CN" altLang="en-US" sz="1200" dirty="0"/>
              <a:t>上以</a:t>
            </a:r>
            <a:r>
              <a:rPr lang="en-US" altLang="zh-CN" sz="1200" dirty="0"/>
              <a:t>5fps</a:t>
            </a:r>
            <a:r>
              <a:rPr lang="zh-CN" altLang="en-US" sz="1200" dirty="0"/>
              <a:t>的速度运行，而在精度方面达到</a:t>
            </a:r>
            <a:r>
              <a:rPr lang="en-US" altLang="zh-CN" sz="1200" dirty="0" err="1">
                <a:solidFill>
                  <a:srgbClr val="FF0000"/>
                </a:solidFill>
              </a:rPr>
              <a:t>SOTA</a:t>
            </a:r>
            <a:r>
              <a:rPr lang="en-US" altLang="zh-CN" sz="1200" dirty="0" err="1"/>
              <a:t>（State</a:t>
            </a:r>
            <a:r>
              <a:rPr lang="en-US" altLang="zh-CN" sz="1200" dirty="0"/>
              <a:t> of the Art，</a:t>
            </a:r>
            <a:r>
              <a:rPr lang="zh-CN" altLang="en-US" sz="1200" dirty="0"/>
              <a:t>当前最佳）。</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从图中看，可分为两部分：那个</a:t>
            </a:r>
            <a:r>
              <a:rPr lang="en-US" altLang="zh-CN" sz="1200" dirty="0"/>
              <a:t>RPN</a:t>
            </a:r>
            <a:r>
              <a:rPr lang="zh-CN" altLang="en-US" sz="1200" dirty="0"/>
              <a:t>是一部分，剩下的部分是另一部分。</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我们只要将</a:t>
            </a:r>
            <a:r>
              <a:rPr lang="en-US" altLang="zh-CN" sz="1200" dirty="0"/>
              <a:t>PRN</a:t>
            </a:r>
            <a:r>
              <a:rPr lang="zh-CN" altLang="en-US" sz="1200" dirty="0"/>
              <a:t>讲明白，就</a:t>
            </a:r>
            <a:r>
              <a:rPr lang="en-US" altLang="zh-CN" sz="1200" dirty="0"/>
              <a:t>OK</a:t>
            </a:r>
            <a:r>
              <a:rPr lang="zh-CN" altLang="en-US" sz="1200" dirty="0"/>
              <a:t>了。</a:t>
            </a:r>
            <a:endParaRPr lang="zh-CN" altLang="en-US" sz="1200" dirty="0"/>
          </a:p>
          <a:p>
            <a:endParaRPr lang="en-US" altLang="zh-CN" dirty="0"/>
          </a:p>
          <a:p>
            <a:r>
              <a:rPr lang="zh-CN" altLang="en-US" dirty="0"/>
              <a:t>注意我们的区域候选框也是在</a:t>
            </a:r>
            <a:r>
              <a:rPr lang="en-US" altLang="zh-CN" dirty="0"/>
              <a:t>feature maps</a:t>
            </a:r>
            <a:r>
              <a:rPr lang="zh-CN" altLang="en-US" dirty="0"/>
              <a:t>基础上产生的。而在</a:t>
            </a:r>
            <a:r>
              <a:rPr lang="en-US" altLang="zh-CN" dirty="0"/>
              <a:t>fast R-CNN</a:t>
            </a:r>
            <a:r>
              <a:rPr lang="zh-CN" altLang="en-US" dirty="0"/>
              <a:t>中，候选框是在原图中产生的，也就是在</a:t>
            </a:r>
            <a:r>
              <a:rPr lang="en-US" altLang="zh-CN" dirty="0"/>
              <a:t>feature map</a:t>
            </a:r>
            <a:r>
              <a:rPr lang="zh-CN" altLang="en-US" dirty="0"/>
              <a:t>之前产生的。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对于特征图上的每个</a:t>
            </a:r>
            <a:r>
              <a:rPr lang="en-US" altLang="zh-CN" dirty="0"/>
              <a:t>3x3</a:t>
            </a:r>
            <a:r>
              <a:rPr lang="zh-CN" altLang="en-US" dirty="0"/>
              <a:t>的滑动窗口，计算出滑动窗口中心点对应原始图像上的中心点，并计算出</a:t>
            </a:r>
            <a:r>
              <a:rPr lang="en-US" altLang="zh-CN" dirty="0"/>
              <a:t>k</a:t>
            </a:r>
            <a:r>
              <a:rPr lang="zh-CN" altLang="en-US" dirty="0"/>
              <a:t>个</a:t>
            </a:r>
            <a:r>
              <a:rPr lang="en-US" altLang="zh-CN" dirty="0"/>
              <a:t>anchor boxes(</a:t>
            </a:r>
            <a:r>
              <a:rPr lang="zh-CN" altLang="en-US" dirty="0"/>
              <a:t>注意和</a:t>
            </a:r>
            <a:r>
              <a:rPr lang="en-US" altLang="zh-CN" dirty="0"/>
              <a:t>proposal</a:t>
            </a:r>
            <a:r>
              <a:rPr lang="zh-CN" altLang="en-US" dirty="0"/>
              <a:t>的差异</a:t>
            </a:r>
            <a:r>
              <a:rPr lang="en-US" altLang="zh-CN" dirty="0"/>
              <a:t>)</a:t>
            </a:r>
            <a:r>
              <a:rPr lang="zh-CN" altLang="en-US" dirty="0"/>
              <a:t>。</a:t>
            </a:r>
            <a:endParaRPr lang="en-US" altLang="zh-CN" dirty="0"/>
          </a:p>
          <a:p>
            <a:endParaRPr lang="en-US" altLang="zh-CN" dirty="0"/>
          </a:p>
          <a:p>
            <a:r>
              <a:rPr lang="en-US" altLang="zh-CN" dirty="0"/>
              <a:t>feature map</a:t>
            </a:r>
            <a:r>
              <a:rPr lang="zh-CN" altLang="en-US" dirty="0"/>
              <a:t>上有个</a:t>
            </a:r>
            <a:r>
              <a:rPr lang="en-US" altLang="zh-CN" dirty="0"/>
              <a:t>3</a:t>
            </a:r>
            <a:r>
              <a:rPr lang="zh-CN" altLang="en-US" dirty="0"/>
              <a:t>*</a:t>
            </a:r>
            <a:r>
              <a:rPr lang="en-US" altLang="zh-CN" dirty="0"/>
              <a:t>3</a:t>
            </a:r>
            <a:r>
              <a:rPr lang="zh-CN" altLang="en-US" dirty="0"/>
              <a:t>的小窗口在滑动，每滑动到一个像素，就会得到一个</a:t>
            </a:r>
            <a:r>
              <a:rPr lang="en-US" altLang="zh-CN" dirty="0"/>
              <a:t>3*3</a:t>
            </a:r>
            <a:r>
              <a:rPr lang="zh-CN" altLang="en-US" dirty="0"/>
              <a:t>的区域；</a:t>
            </a:r>
            <a:endParaRPr lang="en-US" altLang="zh-CN" dirty="0"/>
          </a:p>
          <a:p>
            <a:r>
              <a:rPr lang="zh-CN" altLang="en-US" dirty="0"/>
              <a:t>每个小区域都可产生一个长度为</a:t>
            </a:r>
            <a:r>
              <a:rPr lang="en-US" altLang="zh-CN" dirty="0"/>
              <a:t>256</a:t>
            </a:r>
            <a:r>
              <a:rPr lang="zh-CN" altLang="en-US" dirty="0"/>
              <a:t>的一维向量数据。</a:t>
            </a:r>
            <a:endParaRPr lang="en-US" altLang="zh-CN" dirty="0"/>
          </a:p>
          <a:p>
            <a:r>
              <a:rPr lang="zh-CN" altLang="en-US" dirty="0"/>
              <a:t>为何是</a:t>
            </a:r>
            <a:r>
              <a:rPr lang="en-US" altLang="zh-CN" dirty="0"/>
              <a:t>256</a:t>
            </a:r>
            <a:r>
              <a:rPr lang="zh-CN" altLang="en-US" dirty="0"/>
              <a:t>呢，这是网络产生的特征图的通道数。如果是</a:t>
            </a:r>
            <a:r>
              <a:rPr lang="en-US" altLang="zh-CN" dirty="0"/>
              <a:t>VGG16</a:t>
            </a:r>
            <a:r>
              <a:rPr lang="zh-CN" altLang="en-US" dirty="0"/>
              <a:t>，就是</a:t>
            </a:r>
            <a:r>
              <a:rPr lang="en-US" altLang="zh-CN" dirty="0"/>
              <a:t>516</a:t>
            </a:r>
            <a:r>
              <a:rPr lang="zh-CN" altLang="en-US" dirty="0"/>
              <a:t>层特征；如果是</a:t>
            </a:r>
            <a:r>
              <a:rPr lang="en-US" altLang="zh-CN" dirty="0"/>
              <a:t>ZF</a:t>
            </a:r>
            <a:r>
              <a:rPr lang="zh-CN" altLang="en-US" dirty="0"/>
              <a:t>网络作为</a:t>
            </a:r>
            <a:r>
              <a:rPr lang="en-US" altLang="zh-CN" dirty="0"/>
              <a:t>backbone</a:t>
            </a:r>
            <a:r>
              <a:rPr lang="zh-CN" altLang="en-US" dirty="0"/>
              <a:t>，则是</a:t>
            </a:r>
            <a:r>
              <a:rPr lang="en-US" altLang="zh-CN" dirty="0"/>
              <a:t>256</a:t>
            </a:r>
            <a:r>
              <a:rPr lang="zh-CN" altLang="en-US" dirty="0"/>
              <a:t>层。</a:t>
            </a:r>
            <a:endParaRPr lang="en-US" altLang="zh-CN" dirty="0"/>
          </a:p>
          <a:p>
            <a:r>
              <a:rPr lang="en-US" altLang="zh-CN" dirty="0"/>
              <a:t>VGG</a:t>
            </a:r>
            <a:r>
              <a:rPr lang="zh-CN" altLang="en-US" dirty="0"/>
              <a:t>特征图的深度，也就是其</a:t>
            </a:r>
            <a:r>
              <a:rPr lang="en-US" altLang="zh-CN" dirty="0"/>
              <a:t>channel</a:t>
            </a:r>
            <a:r>
              <a:rPr lang="zh-CN" altLang="en-US" dirty="0"/>
              <a:t>数是</a:t>
            </a:r>
            <a:r>
              <a:rPr lang="en-US" altLang="zh-CN" dirty="0"/>
              <a:t>512</a:t>
            </a:r>
            <a:r>
              <a:rPr lang="zh-CN" altLang="en-US" dirty="0"/>
              <a:t>的。</a:t>
            </a:r>
            <a:endParaRPr lang="en-US" altLang="zh-CN" dirty="0"/>
          </a:p>
          <a:p>
            <a:r>
              <a:rPr lang="zh-CN" altLang="en-US" dirty="0"/>
              <a:t>也就是每个</a:t>
            </a:r>
            <a:r>
              <a:rPr lang="en-US" altLang="zh-CN" dirty="0"/>
              <a:t>3</a:t>
            </a:r>
            <a:r>
              <a:rPr lang="zh-CN" altLang="en-US" dirty="0"/>
              <a:t>*</a:t>
            </a:r>
            <a:r>
              <a:rPr lang="en-US" altLang="zh-CN" dirty="0"/>
              <a:t>3</a:t>
            </a:r>
            <a:r>
              <a:rPr lang="zh-CN" altLang="en-US" dirty="0"/>
              <a:t>的区域可以根据卷积权重计算出一个值，但有</a:t>
            </a:r>
            <a:r>
              <a:rPr lang="en-US" altLang="zh-CN" dirty="0"/>
              <a:t>256</a:t>
            </a:r>
            <a:r>
              <a:rPr lang="zh-CN" altLang="en-US" dirty="0"/>
              <a:t>个卷积核，所以可以计算出</a:t>
            </a:r>
            <a:r>
              <a:rPr lang="en-US" altLang="zh-CN" dirty="0"/>
              <a:t>256</a:t>
            </a:r>
            <a:r>
              <a:rPr lang="zh-CN" altLang="en-US" dirty="0"/>
              <a:t>个值，故而形成了一个长度为</a:t>
            </a:r>
            <a:r>
              <a:rPr lang="en-US" altLang="zh-CN" dirty="0"/>
              <a:t>256</a:t>
            </a:r>
            <a:r>
              <a:rPr lang="zh-CN" altLang="en-US" dirty="0"/>
              <a:t>的一维向量。</a:t>
            </a:r>
            <a:endParaRPr lang="en-US" altLang="zh-CN" dirty="0"/>
          </a:p>
          <a:p>
            <a:endParaRPr lang="en-US" altLang="zh-CN" dirty="0"/>
          </a:p>
          <a:p>
            <a:r>
              <a:rPr lang="zh-CN" altLang="en-US" dirty="0"/>
              <a:t>由于前面说了是用</a:t>
            </a:r>
            <a:r>
              <a:rPr lang="en-US" altLang="zh-CN" dirty="0"/>
              <a:t>VGG</a:t>
            </a:r>
            <a:r>
              <a:rPr lang="zh-CN" altLang="en-US" dirty="0"/>
              <a:t>为</a:t>
            </a:r>
            <a:r>
              <a:rPr lang="en-US" altLang="zh-CN" dirty="0"/>
              <a:t>backbone</a:t>
            </a:r>
            <a:r>
              <a:rPr lang="zh-CN" altLang="en-US" dirty="0"/>
              <a:t>的，所以其实这里写成</a:t>
            </a:r>
            <a:r>
              <a:rPr lang="en-US" altLang="zh-CN" dirty="0"/>
              <a:t>512d</a:t>
            </a:r>
            <a:r>
              <a:rPr lang="zh-CN" altLang="en-US" dirty="0"/>
              <a:t>更合适一些。</a:t>
            </a:r>
            <a:endParaRPr lang="en-US" altLang="zh-CN" dirty="0"/>
          </a:p>
          <a:p>
            <a:r>
              <a:rPr lang="en-US" altLang="zh-CN" dirty="0"/>
              <a:t>————————————————————————————</a:t>
            </a:r>
            <a:endParaRPr lang="en-US" altLang="zh-CN" dirty="0"/>
          </a:p>
          <a:p>
            <a:r>
              <a:rPr lang="zh-CN" altLang="en-US" dirty="0"/>
              <a:t>有了这</a:t>
            </a:r>
            <a:r>
              <a:rPr lang="en-US" altLang="zh-CN" dirty="0"/>
              <a:t>256d</a:t>
            </a:r>
            <a:r>
              <a:rPr lang="zh-CN" altLang="en-US" dirty="0"/>
              <a:t>的特征数据，就可以通过两个全连接层分别得到目标概率以及它的边界框回归参数。：</a:t>
            </a:r>
            <a:endParaRPr lang="en-US" altLang="zh-CN" dirty="0"/>
          </a:p>
          <a:p>
            <a:r>
              <a:rPr lang="zh-CN" altLang="en-US" dirty="0"/>
              <a:t>（</a:t>
            </a:r>
            <a:r>
              <a:rPr lang="en-US" altLang="zh-CN" dirty="0"/>
              <a:t>1</a:t>
            </a:r>
            <a:r>
              <a:rPr lang="zh-CN" altLang="en-US" dirty="0"/>
              <a:t>）目标概率，</a:t>
            </a:r>
            <a:r>
              <a:rPr lang="en-US" altLang="zh-CN" dirty="0"/>
              <a:t>2k</a:t>
            </a:r>
            <a:r>
              <a:rPr lang="zh-CN" altLang="en-US" dirty="0"/>
              <a:t>个</a:t>
            </a:r>
            <a:r>
              <a:rPr lang="en-US" altLang="zh-CN" dirty="0"/>
              <a:t>scores.  k</a:t>
            </a:r>
            <a:r>
              <a:rPr lang="zh-CN" altLang="en-US" dirty="0"/>
              <a:t>是规定的</a:t>
            </a:r>
            <a:r>
              <a:rPr lang="en-US" altLang="zh-CN" dirty="0"/>
              <a:t>anchor box</a:t>
            </a:r>
            <a:r>
              <a:rPr lang="zh-CN" altLang="en-US" dirty="0"/>
              <a:t>的数量，就是预先规定了一系列的形状区域。那么这个</a:t>
            </a:r>
            <a:r>
              <a:rPr lang="en-US" altLang="zh-CN" dirty="0"/>
              <a:t>score</a:t>
            </a:r>
            <a:r>
              <a:rPr lang="zh-CN" altLang="en-US" dirty="0"/>
              <a:t>就是每个</a:t>
            </a:r>
            <a:r>
              <a:rPr lang="en-US" altLang="zh-CN" dirty="0"/>
              <a:t>anchor box</a:t>
            </a:r>
            <a:r>
              <a:rPr lang="zh-CN" altLang="en-US" dirty="0"/>
              <a:t>的概率，之所以是</a:t>
            </a:r>
            <a:r>
              <a:rPr lang="en-US" altLang="zh-CN" dirty="0"/>
              <a:t>2k</a:t>
            </a:r>
            <a:r>
              <a:rPr lang="zh-CN" altLang="en-US" dirty="0"/>
              <a:t>，就是分别判断每个</a:t>
            </a:r>
            <a:r>
              <a:rPr lang="en-US" altLang="zh-CN" dirty="0"/>
              <a:t>box</a:t>
            </a:r>
            <a:r>
              <a:rPr lang="zh-CN" altLang="en-US" dirty="0"/>
              <a:t>属于背景的概率和属于前景的概率；</a:t>
            </a:r>
            <a:endParaRPr lang="en-US" altLang="zh-CN" dirty="0"/>
          </a:p>
          <a:p>
            <a:r>
              <a:rPr lang="zh-CN" altLang="en-US" dirty="0"/>
              <a:t>（</a:t>
            </a:r>
            <a:r>
              <a:rPr lang="en-US" altLang="zh-CN" dirty="0"/>
              <a:t>2</a:t>
            </a:r>
            <a:r>
              <a:rPr lang="zh-CN" altLang="en-US" dirty="0"/>
              <a:t>）边界框回归参数，</a:t>
            </a:r>
            <a:r>
              <a:rPr lang="en-US" altLang="zh-CN" dirty="0"/>
              <a:t>4k</a:t>
            </a:r>
            <a:r>
              <a:rPr lang="zh-CN" altLang="en-US" dirty="0"/>
              <a:t>个坐标，对每个</a:t>
            </a:r>
            <a:r>
              <a:rPr lang="en-US" altLang="zh-CN" dirty="0"/>
              <a:t>anchor box</a:t>
            </a:r>
            <a:r>
              <a:rPr lang="zh-CN" altLang="en-US" dirty="0"/>
              <a:t>，给出其中心点的</a:t>
            </a:r>
            <a:r>
              <a:rPr lang="en-US" altLang="zh-CN" dirty="0"/>
              <a:t>x, y, </a:t>
            </a:r>
            <a:r>
              <a:rPr lang="zh-CN" altLang="en-US" dirty="0"/>
              <a:t>以及</a:t>
            </a:r>
            <a:r>
              <a:rPr lang="en-US" altLang="zh-CN" dirty="0"/>
              <a:t>box</a:t>
            </a:r>
            <a:r>
              <a:rPr lang="zh-CN" altLang="en-US" dirty="0"/>
              <a:t>的</a:t>
            </a:r>
            <a:r>
              <a:rPr lang="en-US" altLang="zh-CN" dirty="0"/>
              <a:t>w</a:t>
            </a:r>
            <a:r>
              <a:rPr lang="zh-CN" altLang="en-US" dirty="0"/>
              <a:t>和</a:t>
            </a:r>
            <a:r>
              <a:rPr lang="en-US" altLang="zh-CN" dirty="0"/>
              <a:t>h</a:t>
            </a:r>
            <a:r>
              <a:rPr lang="zh-CN" altLang="en-US" dirty="0"/>
              <a:t>。</a:t>
            </a:r>
            <a:endParaRPr lang="en-US" altLang="zh-CN" dirty="0"/>
          </a:p>
          <a:p>
            <a:endParaRPr lang="en-US" altLang="zh-CN" dirty="0"/>
          </a:p>
          <a:p>
            <a:r>
              <a:rPr lang="zh-CN" altLang="en-US" dirty="0"/>
              <a:t>所谓的</a:t>
            </a:r>
            <a:r>
              <a:rPr lang="en-US" altLang="zh-CN" dirty="0"/>
              <a:t>anchor box</a:t>
            </a:r>
            <a:r>
              <a:rPr lang="zh-CN" altLang="en-US" dirty="0"/>
              <a:t>就是左边图中哪些不同颜色的框框。</a:t>
            </a:r>
            <a:endParaRPr lang="en-US" altLang="zh-CN" dirty="0"/>
          </a:p>
          <a:p>
            <a:r>
              <a:rPr lang="en-US" altLang="zh-CN" dirty="0"/>
              <a:t>————————————————</a:t>
            </a:r>
            <a:endParaRPr lang="en-US" altLang="zh-CN" dirty="0"/>
          </a:p>
          <a:p>
            <a:r>
              <a:rPr lang="zh-CN" altLang="en-US" dirty="0"/>
              <a:t>对于特征图中的每个</a:t>
            </a:r>
            <a:r>
              <a:rPr lang="en-US" altLang="zh-CN" dirty="0"/>
              <a:t>anchor box</a:t>
            </a:r>
            <a:r>
              <a:rPr lang="zh-CN" altLang="en-US" dirty="0"/>
              <a:t>，都可以找到其在原图中所对应的区域。</a:t>
            </a:r>
            <a:r>
              <a:rPr lang="en-US" altLang="zh-CN" dirty="0"/>
              <a:t>-----</a:t>
            </a:r>
            <a:r>
              <a:rPr lang="zh-CN" altLang="en-US" dirty="0"/>
              <a:t>如何找呢，很简单，原图和特征图都有长宽，对特征图中每个点，都可通过等比例变换得到其在原图中的点，然后就可得到对应的</a:t>
            </a:r>
            <a:r>
              <a:rPr lang="en-US" altLang="zh-CN" dirty="0"/>
              <a:t>anchor box</a:t>
            </a:r>
            <a:r>
              <a:rPr lang="zh-CN" altLang="en-US" dirty="0"/>
              <a:t>区域了。</a:t>
            </a:r>
            <a:endParaRPr lang="en-US" altLang="zh-CN" dirty="0"/>
          </a:p>
          <a:p>
            <a:r>
              <a:rPr lang="zh-CN" altLang="en-US" dirty="0"/>
              <a:t>这里画了三个</a:t>
            </a:r>
            <a:r>
              <a:rPr lang="en-US" altLang="zh-CN" dirty="0"/>
              <a:t>anchor boxes</a:t>
            </a:r>
            <a:r>
              <a:rPr lang="zh-CN" altLang="en-US" dirty="0"/>
              <a:t>作为例子说明（</a:t>
            </a:r>
            <a:r>
              <a:rPr lang="en-US" altLang="zh-CN" dirty="0"/>
              <a:t>k = 3</a:t>
            </a:r>
            <a:r>
              <a:rPr lang="zh-CN" altLang="en-US" dirty="0"/>
              <a:t>）</a:t>
            </a:r>
            <a:endParaRPr lang="en-US" altLang="zh-CN" dirty="0"/>
          </a:p>
          <a:p>
            <a:r>
              <a:rPr lang="en-US" altLang="zh-CN" dirty="0"/>
              <a:t>————————————————————————————</a:t>
            </a:r>
            <a:endParaRPr lang="en-US" altLang="zh-CN" dirty="0"/>
          </a:p>
          <a:p>
            <a:r>
              <a:rPr lang="en-US" altLang="zh-CN" dirty="0"/>
              <a:t>————————————————————————————</a:t>
            </a:r>
            <a:endParaRPr lang="en-US" altLang="zh-CN" dirty="0"/>
          </a:p>
          <a:p>
            <a:r>
              <a:rPr lang="zh-CN" altLang="en-US" dirty="0"/>
              <a:t>你可以揣摩一下它的思想：</a:t>
            </a:r>
            <a:endParaRPr lang="en-US" altLang="zh-CN" dirty="0"/>
          </a:p>
          <a:p>
            <a:r>
              <a:rPr lang="zh-CN" altLang="en-US" dirty="0"/>
              <a:t>特征图中</a:t>
            </a:r>
            <a:r>
              <a:rPr lang="en-US" altLang="zh-CN" dirty="0"/>
              <a:t>3</a:t>
            </a:r>
            <a:r>
              <a:rPr lang="zh-CN" altLang="en-US" dirty="0"/>
              <a:t>*</a:t>
            </a:r>
            <a:r>
              <a:rPr lang="en-US" altLang="zh-CN" dirty="0"/>
              <a:t>3</a:t>
            </a:r>
            <a:r>
              <a:rPr lang="zh-CN" altLang="en-US" dirty="0"/>
              <a:t>的一小块区域，其实都有很大的视野，可以看到原图中很大一片区域。</a:t>
            </a:r>
            <a:endParaRPr lang="en-US" altLang="zh-CN" dirty="0"/>
          </a:p>
          <a:p>
            <a:r>
              <a:rPr lang="zh-CN" altLang="en-US" dirty="0"/>
              <a:t>我们就以此小区域为代表的，找出很多个候选框出来（</a:t>
            </a:r>
            <a:r>
              <a:rPr lang="en-US" altLang="zh-CN" dirty="0"/>
              <a:t>3</a:t>
            </a:r>
            <a:r>
              <a:rPr lang="zh-CN" altLang="en-US" dirty="0"/>
              <a:t>种尺度，</a:t>
            </a:r>
            <a:r>
              <a:rPr lang="en-US" altLang="zh-CN" dirty="0"/>
              <a:t>3</a:t>
            </a:r>
            <a:r>
              <a:rPr lang="zh-CN" altLang="en-US" dirty="0"/>
              <a:t>种比例，共</a:t>
            </a:r>
            <a:r>
              <a:rPr lang="en-US" altLang="zh-CN" dirty="0"/>
              <a:t>9</a:t>
            </a:r>
            <a:r>
              <a:rPr lang="zh-CN" altLang="en-US" dirty="0"/>
              <a:t>种）。</a:t>
            </a:r>
            <a:endParaRPr lang="en-US" altLang="zh-CN" dirty="0"/>
          </a:p>
          <a:p>
            <a:r>
              <a:rPr lang="zh-CN" altLang="en-US" dirty="0"/>
              <a:t>然后对这些个候选框再进行筛选，弄出</a:t>
            </a:r>
            <a:r>
              <a:rPr lang="en-US" altLang="zh-CN" dirty="0"/>
              <a:t>256</a:t>
            </a:r>
            <a:r>
              <a:rPr lang="zh-CN" altLang="en-US" dirty="0"/>
              <a:t>个来进行试验、训练。就是这个思路。</a:t>
            </a:r>
            <a:endParaRPr lang="en-US" altLang="zh-CN"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以此为例子来说明。</a:t>
            </a:r>
            <a:endParaRPr lang="en-US" altLang="zh-CN" dirty="0"/>
          </a:p>
          <a:p>
            <a:endParaRPr lang="en-US" altLang="zh-CN" dirty="0"/>
          </a:p>
          <a:p>
            <a:r>
              <a:rPr lang="zh-CN" altLang="en-US" dirty="0"/>
              <a:t>我是这样理解的：特征图中</a:t>
            </a:r>
            <a:r>
              <a:rPr lang="en-US" altLang="zh-CN" dirty="0"/>
              <a:t>3</a:t>
            </a:r>
            <a:r>
              <a:rPr lang="zh-CN" altLang="en-US" dirty="0"/>
              <a:t>*</a:t>
            </a:r>
            <a:r>
              <a:rPr lang="en-US" altLang="zh-CN" dirty="0"/>
              <a:t>3</a:t>
            </a:r>
            <a:r>
              <a:rPr lang="zh-CN" altLang="en-US" dirty="0"/>
              <a:t>的区域就可以感知到原图中很大一片区域（</a:t>
            </a:r>
            <a:r>
              <a:rPr lang="en-US" altLang="zh-CN" dirty="0"/>
              <a:t>ZF</a:t>
            </a:r>
            <a:r>
              <a:rPr lang="zh-CN" altLang="en-US" dirty="0"/>
              <a:t>网络是</a:t>
            </a:r>
            <a:r>
              <a:rPr lang="en-US" altLang="zh-CN" dirty="0"/>
              <a:t>171</a:t>
            </a:r>
            <a:r>
              <a:rPr lang="zh-CN" altLang="en-US" dirty="0"/>
              <a:t>*</a:t>
            </a:r>
            <a:r>
              <a:rPr lang="en-US" altLang="zh-CN" dirty="0"/>
              <a:t>171</a:t>
            </a:r>
            <a:r>
              <a:rPr lang="zh-CN" altLang="en-US" dirty="0"/>
              <a:t>），</a:t>
            </a:r>
            <a:r>
              <a:rPr lang="en-US" altLang="zh-CN" dirty="0"/>
              <a:t>----</a:t>
            </a:r>
            <a:r>
              <a:rPr lang="zh-CN" altLang="en-US" dirty="0"/>
              <a:t>这其实是特征图中所能感受到的最小的区域了！</a:t>
            </a:r>
            <a:endParaRPr lang="en-US" altLang="zh-CN" dirty="0"/>
          </a:p>
          <a:p>
            <a:r>
              <a:rPr lang="zh-CN" altLang="en-US" dirty="0"/>
              <a:t>但在这么个区域中，到底候选框应该是什么样子呢？我不知道，所以我干脆暴力地弄</a:t>
            </a:r>
            <a:r>
              <a:rPr lang="en-US" altLang="zh-CN" dirty="0"/>
              <a:t>3</a:t>
            </a:r>
            <a:r>
              <a:rPr lang="zh-CN" altLang="en-US" dirty="0"/>
              <a:t>*</a:t>
            </a:r>
            <a:r>
              <a:rPr lang="en-US" altLang="zh-CN" dirty="0"/>
              <a:t>3=9</a:t>
            </a:r>
            <a:r>
              <a:rPr lang="zh-CN" altLang="en-US" dirty="0"/>
              <a:t>种猜想的框子出来。然后后面根据</a:t>
            </a:r>
            <a:r>
              <a:rPr lang="en-US" altLang="zh-CN" dirty="0" err="1"/>
              <a:t>nms</a:t>
            </a:r>
            <a:r>
              <a:rPr lang="zh-CN" altLang="en-US" dirty="0"/>
              <a:t>操作及</a:t>
            </a:r>
            <a:r>
              <a:rPr lang="en-US" altLang="zh-CN" dirty="0"/>
              <a:t>256</a:t>
            </a:r>
            <a:r>
              <a:rPr lang="zh-CN" altLang="en-US" dirty="0"/>
              <a:t>样本挑选等逻辑操作来剔除掉很多的区域。</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a:t>
            </a:r>
            <a:r>
              <a:rPr lang="en-US" altLang="zh-CN" dirty="0"/>
              <a:t>2k</a:t>
            </a:r>
            <a:r>
              <a:rPr lang="zh-CN" altLang="en-US" dirty="0"/>
              <a:t>个</a:t>
            </a:r>
            <a:r>
              <a:rPr lang="en-US" altLang="zh-CN" dirty="0"/>
              <a:t>score</a:t>
            </a:r>
            <a:r>
              <a:rPr lang="zh-CN" altLang="en-US" dirty="0"/>
              <a:t>是两个两个为一组；显然图中也可看出，每两个概率的和为</a:t>
            </a:r>
            <a:r>
              <a:rPr lang="en-US" altLang="zh-CN" dirty="0"/>
              <a:t>1.0</a:t>
            </a:r>
            <a:endParaRPr lang="en-US" altLang="zh-CN" dirty="0"/>
          </a:p>
          <a:p>
            <a:r>
              <a:rPr lang="zh-CN" altLang="en-US" dirty="0"/>
              <a:t>比如假设第一对值对应的是那个黄色的正方形框，则</a:t>
            </a:r>
            <a:r>
              <a:rPr lang="en-US" altLang="zh-CN" dirty="0"/>
              <a:t>0.1</a:t>
            </a:r>
            <a:r>
              <a:rPr lang="zh-CN" altLang="en-US" dirty="0"/>
              <a:t>表示其为背景的概率是</a:t>
            </a:r>
            <a:r>
              <a:rPr lang="en-US" altLang="zh-CN" dirty="0"/>
              <a:t>0.1</a:t>
            </a:r>
            <a:r>
              <a:rPr lang="zh-CN" altLang="en-US" dirty="0"/>
              <a:t>，其为前景的概率是</a:t>
            </a:r>
            <a:r>
              <a:rPr lang="en-US" altLang="zh-CN" dirty="0"/>
              <a:t>0.9.  </a:t>
            </a:r>
            <a:r>
              <a:rPr lang="zh-CN" altLang="en-US" dirty="0"/>
              <a:t>注意这里我们并没有进行分类，只是分了个前景和背景。</a:t>
            </a:r>
            <a:endParaRPr lang="en-US" altLang="zh-CN" dirty="0"/>
          </a:p>
          <a:p>
            <a:endParaRPr lang="en-US" altLang="zh-CN" dirty="0"/>
          </a:p>
          <a:p>
            <a:r>
              <a:rPr lang="zh-CN" altLang="en-US" dirty="0"/>
              <a:t>回归参数则是四个四个为一组。</a:t>
            </a:r>
            <a:endParaRPr lang="en-US" altLang="zh-CN" dirty="0"/>
          </a:p>
          <a:p>
            <a:r>
              <a:rPr lang="zh-CN" altLang="en-US" dirty="0"/>
              <a:t>那个</a:t>
            </a:r>
            <a:r>
              <a:rPr lang="en-US" altLang="zh-CN" dirty="0"/>
              <a:t>dx, </a:t>
            </a:r>
            <a:r>
              <a:rPr lang="en-US" altLang="zh-CN" dirty="0" err="1"/>
              <a:t>dy</a:t>
            </a:r>
            <a:r>
              <a:rPr lang="zh-CN" altLang="en-US" dirty="0"/>
              <a:t>就是框子的中心点的坐标。</a:t>
            </a:r>
            <a:endParaRPr lang="en-US" altLang="zh-CN" dirty="0"/>
          </a:p>
          <a:p>
            <a:endParaRPr lang="en-US" altLang="zh-CN" dirty="0"/>
          </a:p>
          <a:p>
            <a:r>
              <a:rPr lang="zh-CN" altLang="en-US" dirty="0"/>
              <a:t>这里为啥给出这么多</a:t>
            </a:r>
            <a:r>
              <a:rPr lang="en-US" altLang="zh-CN" dirty="0"/>
              <a:t>anchor boxes</a:t>
            </a:r>
            <a:r>
              <a:rPr lang="zh-CN" altLang="en-US" dirty="0"/>
              <a:t>呢？</a:t>
            </a:r>
            <a:r>
              <a:rPr lang="en-US" altLang="zh-CN" dirty="0"/>
              <a:t>----</a:t>
            </a:r>
            <a:r>
              <a:rPr lang="zh-CN" altLang="en-US" dirty="0"/>
              <a:t>上一页</a:t>
            </a:r>
            <a:r>
              <a:rPr lang="en-US" altLang="zh-CN" dirty="0"/>
              <a:t>ppt</a:t>
            </a:r>
            <a:r>
              <a:rPr lang="zh-CN" altLang="en-US" dirty="0"/>
              <a:t>备注部分给了说明。</a:t>
            </a:r>
            <a:endParaRPr lang="en-US" altLang="zh-CN" dirty="0"/>
          </a:p>
          <a:p>
            <a:r>
              <a:rPr lang="en-US" altLang="zh-CN" dirty="0"/>
              <a:t>————————————————</a:t>
            </a:r>
            <a:endParaRPr lang="en-US" altLang="zh-CN" dirty="0"/>
          </a:p>
          <a:p>
            <a:r>
              <a:rPr lang="zh-CN" altLang="en-US" dirty="0"/>
              <a:t>注意，这里的分类和回归，根本没有区分</a:t>
            </a:r>
            <a:r>
              <a:rPr lang="en-US" altLang="zh-CN" dirty="0"/>
              <a:t>anchor boxes</a:t>
            </a:r>
            <a:r>
              <a:rPr lang="zh-CN" altLang="en-US" dirty="0"/>
              <a:t>，也就是说没有区分这</a:t>
            </a:r>
            <a:r>
              <a:rPr lang="en-US" altLang="zh-CN" dirty="0"/>
              <a:t>9</a:t>
            </a:r>
            <a:r>
              <a:rPr lang="zh-CN" altLang="en-US" dirty="0"/>
              <a:t>种</a:t>
            </a:r>
            <a:r>
              <a:rPr lang="en-US" altLang="zh-CN" dirty="0"/>
              <a:t>anchors</a:t>
            </a:r>
            <a:r>
              <a:rPr lang="zh-CN" altLang="en-US" dirty="0"/>
              <a:t>的区别。因为其输入的特征参数只是那个</a:t>
            </a:r>
            <a:r>
              <a:rPr lang="en-US" altLang="zh-CN" dirty="0"/>
              <a:t>3</a:t>
            </a:r>
            <a:r>
              <a:rPr lang="zh-CN" altLang="en-US" dirty="0"/>
              <a:t>*</a:t>
            </a:r>
            <a:r>
              <a:rPr lang="en-US" altLang="zh-CN" dirty="0"/>
              <a:t>3</a:t>
            </a:r>
            <a:r>
              <a:rPr lang="zh-CN" altLang="en-US" dirty="0"/>
              <a:t>的框！！</a:t>
            </a:r>
            <a:endParaRPr lang="en-US" altLang="zh-CN" dirty="0"/>
          </a:p>
          <a:p>
            <a:r>
              <a:rPr lang="zh-CN" altLang="en-US" dirty="0"/>
              <a:t>所以其得出的类别只是判断这</a:t>
            </a:r>
            <a:r>
              <a:rPr lang="en-US" altLang="zh-CN" dirty="0"/>
              <a:t>3</a:t>
            </a:r>
            <a:r>
              <a:rPr lang="zh-CN" altLang="en-US" dirty="0"/>
              <a:t>*</a:t>
            </a:r>
            <a:r>
              <a:rPr lang="en-US" altLang="zh-CN" dirty="0"/>
              <a:t>3</a:t>
            </a:r>
            <a:r>
              <a:rPr lang="zh-CN" altLang="en-US" dirty="0"/>
              <a:t>区域所代表的那片区域（在</a:t>
            </a:r>
            <a:r>
              <a:rPr lang="en-US" altLang="zh-CN" dirty="0"/>
              <a:t>ZF</a:t>
            </a:r>
            <a:r>
              <a:rPr lang="zh-CN" altLang="en-US" dirty="0"/>
              <a:t>网络中是</a:t>
            </a:r>
            <a:r>
              <a:rPr lang="en-US" altLang="zh-CN" dirty="0"/>
              <a:t>171</a:t>
            </a:r>
            <a:r>
              <a:rPr lang="zh-CN" altLang="en-US" dirty="0"/>
              <a:t>*</a:t>
            </a:r>
            <a:r>
              <a:rPr lang="en-US" altLang="zh-CN" dirty="0"/>
              <a:t>171</a:t>
            </a:r>
            <a:r>
              <a:rPr lang="zh-CN" altLang="en-US" dirty="0"/>
              <a:t>）是前景</a:t>
            </a:r>
            <a:r>
              <a:rPr lang="en-US" altLang="zh-CN" dirty="0"/>
              <a:t>/</a:t>
            </a:r>
            <a:r>
              <a:rPr lang="zh-CN" altLang="en-US" dirty="0"/>
              <a:t>背景的概率；而那四个回归参数。。。。。</a:t>
            </a:r>
            <a:endParaRPr lang="en-US" altLang="zh-CN" dirty="0"/>
          </a:p>
          <a:p>
            <a:r>
              <a:rPr lang="en-US" altLang="zh-CN" dirty="0"/>
              <a:t>-------</a:t>
            </a:r>
            <a:r>
              <a:rPr lang="zh-CN" altLang="en-US" dirty="0"/>
              <a:t>错，他是区分了的，因为其得到的是</a:t>
            </a:r>
            <a:r>
              <a:rPr lang="en-US" altLang="zh-CN" dirty="0"/>
              <a:t>2k</a:t>
            </a:r>
            <a:r>
              <a:rPr lang="zh-CN" altLang="en-US" dirty="0"/>
              <a:t>个和</a:t>
            </a:r>
            <a:r>
              <a:rPr lang="en-US" altLang="zh-CN" dirty="0"/>
              <a:t>4k</a:t>
            </a:r>
            <a:r>
              <a:rPr lang="zh-CN" altLang="en-US" dirty="0"/>
              <a:t>个结果。</a:t>
            </a:r>
            <a:r>
              <a:rPr lang="en-US" altLang="zh-CN" dirty="0"/>
              <a:t>------</a:t>
            </a:r>
            <a:r>
              <a:rPr lang="zh-CN" altLang="en-US" dirty="0"/>
              <a:t>那我就真糊涂了，他怎么可能区分呢？他的特征只有那个</a:t>
            </a:r>
            <a:r>
              <a:rPr lang="en-US" altLang="zh-CN" dirty="0"/>
              <a:t>3</a:t>
            </a:r>
            <a:r>
              <a:rPr lang="zh-CN" altLang="en-US" dirty="0"/>
              <a:t>*</a:t>
            </a:r>
            <a:r>
              <a:rPr lang="en-US" altLang="zh-CN" dirty="0"/>
              <a:t>3</a:t>
            </a:r>
            <a:r>
              <a:rPr lang="zh-CN" altLang="en-US" dirty="0"/>
              <a:t>的特征框呀。。。。</a:t>
            </a:r>
            <a:endParaRPr lang="en-US" altLang="zh-CN" dirty="0"/>
          </a:p>
          <a:p>
            <a:r>
              <a:rPr lang="zh-CN" altLang="en-US" dirty="0"/>
              <a:t>也就是说他得到的类别判断是：在当前这个</a:t>
            </a:r>
            <a:r>
              <a:rPr lang="en-US" altLang="zh-CN" dirty="0"/>
              <a:t>3*3</a:t>
            </a:r>
            <a:r>
              <a:rPr lang="zh-CN" altLang="en-US" dirty="0"/>
              <a:t>框所代表的原图像区域中，那</a:t>
            </a:r>
            <a:r>
              <a:rPr lang="en-US" altLang="zh-CN" dirty="0"/>
              <a:t>9</a:t>
            </a:r>
            <a:r>
              <a:rPr lang="zh-CN" altLang="en-US" dirty="0"/>
              <a:t>种</a:t>
            </a:r>
            <a:r>
              <a:rPr lang="en-US" altLang="zh-CN" dirty="0"/>
              <a:t>anchor box</a:t>
            </a:r>
            <a:r>
              <a:rPr lang="zh-CN" altLang="en-US" dirty="0"/>
              <a:t>各应该是前景</a:t>
            </a:r>
            <a:r>
              <a:rPr lang="en-US" altLang="zh-CN" dirty="0"/>
              <a:t>/</a:t>
            </a:r>
            <a:r>
              <a:rPr lang="zh-CN" altLang="en-US" dirty="0"/>
              <a:t>背景的概率。</a:t>
            </a:r>
            <a:endParaRPr lang="en-US" altLang="zh-CN" dirty="0"/>
          </a:p>
          <a:p>
            <a:r>
              <a:rPr lang="zh-CN" altLang="en-US" dirty="0"/>
              <a:t>那我的问题是，如果要训练这个网络，他的答案是咋样的，</a:t>
            </a:r>
            <a:r>
              <a:rPr lang="zh-CN" altLang="en-US" b="1" dirty="0"/>
              <a:t>难道用户能够对每个区域的</a:t>
            </a:r>
            <a:r>
              <a:rPr lang="en-US" altLang="zh-CN" b="1" dirty="0"/>
              <a:t>9</a:t>
            </a:r>
            <a:r>
              <a:rPr lang="zh-CN" altLang="en-US" b="1" dirty="0"/>
              <a:t>个</a:t>
            </a:r>
            <a:r>
              <a:rPr lang="en-US" altLang="zh-CN" b="1" dirty="0"/>
              <a:t>anchor</a:t>
            </a:r>
            <a:r>
              <a:rPr lang="zh-CN" altLang="en-US" b="1" dirty="0"/>
              <a:t>都给出标签吗！！！！</a:t>
            </a:r>
            <a:r>
              <a:rPr lang="en-US" altLang="zh-CN" b="1" dirty="0"/>
              <a:t>-----</a:t>
            </a:r>
            <a:r>
              <a:rPr lang="zh-CN" altLang="en-US" b="1" dirty="0"/>
              <a:t>他的这个答案是怎么给的呢！！！</a:t>
            </a:r>
            <a:endParaRPr lang="en-US" altLang="zh-CN" b="1"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a:t>
            </a:r>
            <a:r>
              <a:rPr lang="en-US" altLang="zh-CN" dirty="0"/>
              <a:t>ZF</a:t>
            </a:r>
            <a:r>
              <a:rPr lang="zh-CN" altLang="en-US" dirty="0"/>
              <a:t>感受野</a:t>
            </a:r>
            <a:r>
              <a:rPr lang="en-US" altLang="zh-CN" dirty="0"/>
              <a:t>: 171</a:t>
            </a:r>
            <a:endParaRPr lang="en-US" altLang="zh-CN" dirty="0"/>
          </a:p>
          <a:p>
            <a:r>
              <a:rPr lang="zh-CN" altLang="en-US" dirty="0"/>
              <a:t>对于</a:t>
            </a:r>
            <a:r>
              <a:rPr lang="en-US" altLang="zh-CN" dirty="0"/>
              <a:t>VGG</a:t>
            </a:r>
            <a:r>
              <a:rPr lang="zh-CN" altLang="en-US" dirty="0"/>
              <a:t>感受野</a:t>
            </a:r>
            <a:r>
              <a:rPr lang="en-US" altLang="zh-CN" dirty="0"/>
              <a:t>: 228</a:t>
            </a:r>
            <a:endParaRPr lang="en-US" altLang="zh-CN" dirty="0"/>
          </a:p>
          <a:p>
            <a:endParaRPr lang="en-US" altLang="zh-CN" dirty="0"/>
          </a:p>
          <a:p>
            <a:r>
              <a:rPr lang="en-US" altLang="zh-CN" b="0" i="0" dirty="0" err="1">
                <a:solidFill>
                  <a:srgbClr val="4D4D4D"/>
                </a:solidFill>
                <a:effectLst/>
                <a:latin typeface="-apple-system"/>
              </a:rPr>
              <a:t>ZFNet</a:t>
            </a:r>
            <a:r>
              <a:rPr lang="zh-CN" altLang="en-US" b="0" i="0" dirty="0">
                <a:solidFill>
                  <a:srgbClr val="4D4D4D"/>
                </a:solidFill>
                <a:effectLst/>
                <a:latin typeface="-apple-system"/>
              </a:rPr>
              <a:t>的网络结构实际上与</a:t>
            </a:r>
            <a:r>
              <a:rPr lang="en-US" altLang="zh-CN" b="0" i="0" dirty="0" err="1">
                <a:solidFill>
                  <a:srgbClr val="4D4D4D"/>
                </a:solidFill>
                <a:effectLst/>
                <a:latin typeface="-apple-system"/>
              </a:rPr>
              <a:t>AlexNet</a:t>
            </a:r>
            <a:r>
              <a:rPr lang="zh-CN" altLang="en-US" b="0" i="0" dirty="0">
                <a:solidFill>
                  <a:srgbClr val="4D4D4D"/>
                </a:solidFill>
                <a:effectLst/>
                <a:latin typeface="-apple-system"/>
              </a:rPr>
              <a:t>没有什么很大的变化，差异表现在</a:t>
            </a:r>
            <a:r>
              <a:rPr lang="en-US" altLang="zh-CN" b="0" i="0" dirty="0" err="1">
                <a:solidFill>
                  <a:srgbClr val="4D4D4D"/>
                </a:solidFill>
                <a:effectLst/>
                <a:latin typeface="-apple-system"/>
              </a:rPr>
              <a:t>AlexNet</a:t>
            </a:r>
            <a:r>
              <a:rPr lang="zh-CN" altLang="en-US" b="0" i="0" dirty="0">
                <a:solidFill>
                  <a:srgbClr val="4D4D4D"/>
                </a:solidFill>
                <a:effectLst/>
                <a:latin typeface="-apple-system"/>
              </a:rPr>
              <a:t>用了两块</a:t>
            </a:r>
            <a:r>
              <a:rPr lang="en-US" altLang="zh-CN" b="0" i="0" dirty="0">
                <a:solidFill>
                  <a:srgbClr val="4D4D4D"/>
                </a:solidFill>
                <a:effectLst/>
                <a:latin typeface="-apple-system"/>
              </a:rPr>
              <a:t>GPU</a:t>
            </a:r>
            <a:r>
              <a:rPr lang="zh-CN" altLang="en-US" b="0" i="0" dirty="0">
                <a:solidFill>
                  <a:srgbClr val="4D4D4D"/>
                </a:solidFill>
                <a:effectLst/>
                <a:latin typeface="-apple-system"/>
              </a:rPr>
              <a:t>的稀疏连接结构，而</a:t>
            </a:r>
            <a:r>
              <a:rPr lang="en-US" altLang="zh-CN" b="0" i="0" dirty="0" err="1">
                <a:solidFill>
                  <a:srgbClr val="4D4D4D"/>
                </a:solidFill>
                <a:effectLst/>
                <a:latin typeface="-apple-system"/>
              </a:rPr>
              <a:t>ZFNet</a:t>
            </a:r>
            <a:r>
              <a:rPr lang="zh-CN" altLang="en-US" b="0" i="0" dirty="0">
                <a:solidFill>
                  <a:srgbClr val="4D4D4D"/>
                </a:solidFill>
                <a:effectLst/>
                <a:latin typeface="-apple-system"/>
              </a:rPr>
              <a:t>只用了一块</a:t>
            </a:r>
            <a:r>
              <a:rPr lang="en-US" altLang="zh-CN" b="0" i="0" dirty="0">
                <a:solidFill>
                  <a:srgbClr val="4D4D4D"/>
                </a:solidFill>
                <a:effectLst/>
                <a:latin typeface="-apple-system"/>
              </a:rPr>
              <a:t>GPU</a:t>
            </a:r>
            <a:r>
              <a:rPr lang="zh-CN" altLang="en-US" b="0" i="0" dirty="0">
                <a:solidFill>
                  <a:srgbClr val="4D4D4D"/>
                </a:solidFill>
                <a:effectLst/>
                <a:latin typeface="-apple-system"/>
              </a:rPr>
              <a:t>的稠密连接结构</a:t>
            </a:r>
            <a:endParaRPr lang="en-US" altLang="zh-CN" dirty="0"/>
          </a:p>
          <a:p>
            <a:r>
              <a:rPr lang="en-US" altLang="zh-CN" dirty="0"/>
              <a:t>——————————————————</a:t>
            </a:r>
            <a:endParaRPr lang="en-US" altLang="zh-CN" dirty="0"/>
          </a:p>
          <a:p>
            <a:r>
              <a:rPr lang="zh-CN" altLang="en-US" dirty="0"/>
              <a:t>三种尺度（面积）：</a:t>
            </a:r>
            <a:r>
              <a:rPr lang="en-US" altLang="zh-CN" dirty="0"/>
              <a:t>{128</a:t>
            </a:r>
            <a:r>
              <a:rPr lang="en-US" altLang="zh-CN" baseline="30000" dirty="0"/>
              <a:t>2</a:t>
            </a:r>
            <a:r>
              <a:rPr lang="zh-CN" altLang="en-US" dirty="0"/>
              <a:t>，</a:t>
            </a:r>
            <a:r>
              <a:rPr lang="en-US" altLang="zh-CN" dirty="0"/>
              <a:t>256</a:t>
            </a:r>
            <a:r>
              <a:rPr lang="en-US" altLang="zh-CN" baseline="30000" dirty="0"/>
              <a:t>2</a:t>
            </a:r>
            <a:r>
              <a:rPr lang="zh-CN" altLang="en-US" dirty="0"/>
              <a:t>，</a:t>
            </a:r>
            <a:r>
              <a:rPr lang="en-US" altLang="zh-CN" dirty="0"/>
              <a:t>512</a:t>
            </a:r>
            <a:r>
              <a:rPr lang="en-US" altLang="zh-CN" baseline="30000" dirty="0"/>
              <a:t>2</a:t>
            </a:r>
            <a:r>
              <a:rPr lang="en-US" altLang="zh-CN" dirty="0"/>
              <a:t>} --- </a:t>
            </a:r>
            <a:r>
              <a:rPr lang="zh-CN" altLang="en-US" dirty="0"/>
              <a:t>对应着不同</a:t>
            </a:r>
            <a:r>
              <a:rPr lang="en-US" altLang="zh-CN" dirty="0"/>
              <a:t>anchor</a:t>
            </a:r>
            <a:r>
              <a:rPr lang="zh-CN" altLang="en-US" dirty="0"/>
              <a:t>的面积</a:t>
            </a:r>
            <a:endParaRPr lang="en-US" altLang="zh-CN" dirty="0"/>
          </a:p>
          <a:p>
            <a:r>
              <a:rPr lang="zh-CN" altLang="en-US" dirty="0"/>
              <a:t>三种比例：</a:t>
            </a:r>
            <a:r>
              <a:rPr lang="en-US" altLang="zh-CN" dirty="0"/>
              <a:t>{ 1:1, 1:2, 2:1 } ----anchor box</a:t>
            </a:r>
            <a:r>
              <a:rPr lang="zh-CN" altLang="en-US" dirty="0"/>
              <a:t>的长宽比例</a:t>
            </a:r>
            <a:endParaRPr lang="en-US" altLang="zh-CN" dirty="0"/>
          </a:p>
          <a:p>
            <a:r>
              <a:rPr lang="zh-CN" altLang="en-US" dirty="0"/>
              <a:t>每个位置</a:t>
            </a:r>
            <a:r>
              <a:rPr lang="en-US" altLang="zh-CN" dirty="0"/>
              <a:t>(</a:t>
            </a:r>
            <a:r>
              <a:rPr lang="zh-CN" altLang="en-US" dirty="0"/>
              <a:t>每个滑动窗口</a:t>
            </a:r>
            <a:r>
              <a:rPr lang="en-US" altLang="zh-CN" dirty="0"/>
              <a:t>)</a:t>
            </a:r>
            <a:r>
              <a:rPr lang="zh-CN" altLang="en-US" dirty="0"/>
              <a:t>在原图上都对应有</a:t>
            </a:r>
            <a:r>
              <a:rPr lang="en-US" altLang="zh-CN" dirty="0"/>
              <a:t>3x3=9 anchor</a:t>
            </a:r>
            <a:endParaRPr lang="en-US" altLang="zh-CN" dirty="0"/>
          </a:p>
          <a:p>
            <a:r>
              <a:rPr lang="zh-CN" altLang="en-US" dirty="0"/>
              <a:t>那前面那个目标概率就是</a:t>
            </a:r>
            <a:r>
              <a:rPr lang="en-US" altLang="zh-CN" dirty="0"/>
              <a:t>2</a:t>
            </a:r>
            <a:r>
              <a:rPr lang="zh-CN" altLang="en-US" dirty="0"/>
              <a:t>*</a:t>
            </a:r>
            <a:r>
              <a:rPr lang="en-US" altLang="zh-CN" dirty="0"/>
              <a:t>9</a:t>
            </a:r>
            <a:r>
              <a:rPr lang="zh-CN" altLang="en-US" dirty="0"/>
              <a:t>个数据；而回归边界框就是</a:t>
            </a:r>
            <a:r>
              <a:rPr lang="en-US" altLang="zh-CN" dirty="0"/>
              <a:t>4</a:t>
            </a:r>
            <a:r>
              <a:rPr lang="zh-CN" altLang="en-US" dirty="0"/>
              <a:t>*</a:t>
            </a:r>
            <a:r>
              <a:rPr lang="en-US" altLang="zh-CN" dirty="0"/>
              <a:t>9</a:t>
            </a:r>
            <a:r>
              <a:rPr lang="zh-CN" altLang="en-US" dirty="0"/>
              <a:t>个数据。</a:t>
            </a:r>
            <a:endParaRPr lang="en-US" altLang="zh-CN" dirty="0"/>
          </a:p>
          <a:p>
            <a:endParaRPr lang="en-US" altLang="zh-CN" dirty="0"/>
          </a:p>
          <a:p>
            <a:r>
              <a:rPr lang="zh-CN" altLang="en-US" dirty="0"/>
              <a:t>对照右图，看那三类窗口。</a:t>
            </a:r>
            <a:endParaRPr lang="en-US" altLang="zh-CN" dirty="0"/>
          </a:p>
          <a:p>
            <a:r>
              <a:rPr lang="zh-CN" altLang="en-US" dirty="0"/>
              <a:t>那这些尺度和比例是怎么得来的？作者文中说：经验所得。</a:t>
            </a:r>
            <a:endParaRPr lang="en-US" altLang="zh-CN" dirty="0"/>
          </a:p>
          <a:p>
            <a:endParaRPr lang="en-US" altLang="zh-CN" dirty="0"/>
          </a:p>
          <a:p>
            <a:r>
              <a:rPr lang="zh-CN" altLang="en-US" dirty="0"/>
              <a:t>一个问题，我这里</a:t>
            </a:r>
            <a:r>
              <a:rPr lang="en-US" altLang="zh-CN" dirty="0"/>
              <a:t>feature map</a:t>
            </a:r>
            <a:r>
              <a:rPr lang="zh-CN" altLang="en-US" dirty="0"/>
              <a:t>上只是个</a:t>
            </a:r>
            <a:r>
              <a:rPr lang="en-US" altLang="zh-CN" dirty="0"/>
              <a:t>3</a:t>
            </a:r>
            <a:r>
              <a:rPr lang="zh-CN" altLang="en-US" dirty="0"/>
              <a:t>*</a:t>
            </a:r>
            <a:r>
              <a:rPr lang="en-US" altLang="zh-CN" dirty="0"/>
              <a:t>3</a:t>
            </a:r>
            <a:r>
              <a:rPr lang="zh-CN" altLang="en-US" dirty="0"/>
              <a:t>的窗口，怎么能感受到</a:t>
            </a:r>
            <a:r>
              <a:rPr lang="en-US" altLang="zh-CN" dirty="0"/>
              <a:t>512</a:t>
            </a:r>
            <a:r>
              <a:rPr lang="zh-CN" altLang="en-US" dirty="0"/>
              <a:t>面积的大小呢？</a:t>
            </a:r>
            <a:r>
              <a:rPr lang="en-US" altLang="zh-CN" dirty="0"/>
              <a:t>------</a:t>
            </a:r>
            <a:r>
              <a:rPr lang="zh-CN" altLang="en-US" dirty="0"/>
              <a:t>得看其感受野了！</a:t>
            </a:r>
            <a:endParaRPr lang="en-US" altLang="zh-CN" dirty="0"/>
          </a:p>
          <a:p>
            <a:endParaRPr lang="en-US" altLang="zh-CN" dirty="0"/>
          </a:p>
          <a:p>
            <a:r>
              <a:rPr lang="zh-CN" altLang="en-US" dirty="0"/>
              <a:t>那这就有个问题，</a:t>
            </a:r>
            <a:r>
              <a:rPr lang="en-US" altLang="zh-CN" dirty="0"/>
              <a:t>ZF</a:t>
            </a:r>
            <a:r>
              <a:rPr lang="zh-CN" altLang="en-US" dirty="0"/>
              <a:t>网络和</a:t>
            </a:r>
            <a:r>
              <a:rPr lang="en-US" altLang="zh-CN" dirty="0"/>
              <a:t>VGG</a:t>
            </a:r>
            <a:r>
              <a:rPr lang="zh-CN" altLang="en-US" dirty="0"/>
              <a:t>网络感受野分别是</a:t>
            </a:r>
            <a:r>
              <a:rPr lang="en-US" altLang="zh-CN" dirty="0"/>
              <a:t>171</a:t>
            </a:r>
            <a:r>
              <a:rPr lang="zh-CN" altLang="en-US" dirty="0"/>
              <a:t>和</a:t>
            </a:r>
            <a:r>
              <a:rPr lang="en-US" altLang="zh-CN" dirty="0"/>
              <a:t>228</a:t>
            </a:r>
            <a:r>
              <a:rPr lang="zh-CN" altLang="en-US" dirty="0"/>
              <a:t>，没有</a:t>
            </a:r>
            <a:r>
              <a:rPr lang="en-US" altLang="zh-CN" dirty="0"/>
              <a:t>256</a:t>
            </a:r>
            <a:r>
              <a:rPr lang="zh-CN" altLang="en-US" dirty="0"/>
              <a:t>或</a:t>
            </a:r>
            <a:r>
              <a:rPr lang="en-US" altLang="zh-CN" dirty="0"/>
              <a:t>512</a:t>
            </a:r>
            <a:r>
              <a:rPr lang="zh-CN" altLang="en-US" dirty="0"/>
              <a:t>窗口那么大，那它怎么能预测出</a:t>
            </a:r>
            <a:r>
              <a:rPr lang="en-US" altLang="zh-CN" dirty="0"/>
              <a:t>512</a:t>
            </a:r>
            <a:r>
              <a:rPr lang="zh-CN" altLang="en-US" dirty="0"/>
              <a:t>窗口的内容呢？</a:t>
            </a:r>
            <a:endParaRPr lang="en-US" altLang="zh-CN" dirty="0"/>
          </a:p>
          <a:p>
            <a:r>
              <a:rPr lang="zh-CN" altLang="en-US" dirty="0"/>
              <a:t>作者在论文中专门解释了这个问题，认为人通过物体的局部是可以预测出物体的整体大小的。实验也表明了这点。</a:t>
            </a:r>
            <a:endParaRPr lang="en-US" altLang="zh-CN" dirty="0"/>
          </a:p>
          <a:p>
            <a:endParaRPr lang="en-US" altLang="zh-CN" dirty="0"/>
          </a:p>
          <a:p>
            <a:r>
              <a:rPr lang="zh-CN" altLang="en-US" dirty="0"/>
              <a:t>作者在后面专门给出了计算</a:t>
            </a:r>
            <a:r>
              <a:rPr lang="en-US" altLang="zh-CN" dirty="0"/>
              <a:t>ZF</a:t>
            </a:r>
            <a:r>
              <a:rPr lang="zh-CN" altLang="en-US" dirty="0"/>
              <a:t>网络感受野大小的说明。</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原图是</a:t>
            </a:r>
            <a:r>
              <a:rPr lang="en-US" altLang="zh-CN" dirty="0"/>
              <a:t>1000</a:t>
            </a:r>
            <a:r>
              <a:rPr lang="zh-CN" altLang="en-US" dirty="0"/>
              <a:t>*</a:t>
            </a:r>
            <a:r>
              <a:rPr lang="en-US" altLang="zh-CN" dirty="0"/>
              <a:t>600</a:t>
            </a:r>
            <a:r>
              <a:rPr lang="zh-CN" altLang="en-US" dirty="0"/>
              <a:t>*</a:t>
            </a:r>
            <a:r>
              <a:rPr lang="en-US" altLang="zh-CN" dirty="0"/>
              <a:t>3</a:t>
            </a:r>
            <a:r>
              <a:rPr lang="zh-CN" altLang="en-US" dirty="0"/>
              <a:t>，当特征提取后，其大概是</a:t>
            </a:r>
            <a:r>
              <a:rPr lang="en-US" altLang="zh-CN" dirty="0"/>
              <a:t>60</a:t>
            </a:r>
            <a:r>
              <a:rPr lang="zh-CN" altLang="en-US" dirty="0"/>
              <a:t>*</a:t>
            </a:r>
            <a:r>
              <a:rPr lang="en-US" altLang="zh-CN" dirty="0"/>
              <a:t>40</a:t>
            </a:r>
            <a:r>
              <a:rPr lang="zh-CN" altLang="en-US" dirty="0"/>
              <a:t>大小了。</a:t>
            </a:r>
            <a:endParaRPr lang="en-US" altLang="zh-CN" dirty="0"/>
          </a:p>
          <a:p>
            <a:endParaRPr lang="en-US" altLang="zh-CN" dirty="0"/>
          </a:p>
          <a:p>
            <a:r>
              <a:rPr lang="zh-CN" altLang="en-US" dirty="0"/>
              <a:t>讲者说这里的</a:t>
            </a:r>
            <a:r>
              <a:rPr lang="en-US" altLang="zh-CN" dirty="0"/>
              <a:t>anchor</a:t>
            </a:r>
            <a:r>
              <a:rPr lang="zh-CN" altLang="en-US" dirty="0"/>
              <a:t>与候选框并非一个东西，他是将</a:t>
            </a:r>
            <a:r>
              <a:rPr lang="en-US" altLang="zh-CN" dirty="0"/>
              <a:t>anchor</a:t>
            </a:r>
            <a:r>
              <a:rPr lang="zh-CN" altLang="en-US" dirty="0"/>
              <a:t>通过</a:t>
            </a:r>
            <a:r>
              <a:rPr lang="en-US" altLang="zh-CN" dirty="0"/>
              <a:t>RPN</a:t>
            </a:r>
            <a:r>
              <a:rPr lang="zh-CN" altLang="en-US" dirty="0"/>
              <a:t>生成的边界框回归参数，将</a:t>
            </a:r>
            <a:r>
              <a:rPr lang="en-US" altLang="zh-CN" dirty="0"/>
              <a:t>anchor</a:t>
            </a:r>
            <a:r>
              <a:rPr lang="zh-CN" altLang="en-US" dirty="0"/>
              <a:t>调整成候选框的。</a:t>
            </a:r>
            <a:endParaRPr lang="en-US" altLang="zh-CN" dirty="0"/>
          </a:p>
          <a:p>
            <a:r>
              <a:rPr lang="en-US" altLang="zh-CN" dirty="0"/>
              <a:t>——————————————————</a:t>
            </a:r>
            <a:endParaRPr lang="en-US" altLang="zh-CN" dirty="0"/>
          </a:p>
          <a:p>
            <a:endParaRPr lang="en-US" altLang="zh-CN" dirty="0"/>
          </a:p>
          <a:p>
            <a:r>
              <a:rPr lang="zh-CN" altLang="en-US" dirty="0"/>
              <a:t>这里说说</a:t>
            </a:r>
            <a:r>
              <a:rPr lang="en-US" altLang="zh-CN" dirty="0"/>
              <a:t>RPN</a:t>
            </a:r>
            <a:r>
              <a:rPr lang="zh-CN" altLang="en-US" dirty="0"/>
              <a:t>是怎么训练的。</a:t>
            </a:r>
            <a:endParaRPr lang="en-US" altLang="zh-CN" dirty="0"/>
          </a:p>
          <a:p>
            <a:r>
              <a:rPr lang="zh-CN" altLang="en-US" dirty="0"/>
              <a:t>这个滑动窗口就是用</a:t>
            </a:r>
            <a:r>
              <a:rPr lang="en-US" altLang="zh-CN" dirty="0"/>
              <a:t>3*3</a:t>
            </a:r>
            <a:r>
              <a:rPr lang="zh-CN" altLang="en-US" dirty="0"/>
              <a:t>的卷积对</a:t>
            </a:r>
            <a:r>
              <a:rPr lang="en-US" altLang="zh-CN" dirty="0"/>
              <a:t>feature map</a:t>
            </a:r>
            <a:r>
              <a:rPr lang="zh-CN" altLang="en-US" dirty="0"/>
              <a:t>进行运算实现的，</a:t>
            </a:r>
            <a:r>
              <a:rPr lang="en-US" altLang="zh-CN" dirty="0"/>
              <a:t>stride = 1, padding = 1</a:t>
            </a:r>
            <a:endParaRPr lang="en-US" altLang="zh-CN" dirty="0"/>
          </a:p>
          <a:p>
            <a:r>
              <a:rPr lang="zh-CN" altLang="en-US" dirty="0"/>
              <a:t>所以在卷积后，得到了一个新的</a:t>
            </a:r>
            <a:r>
              <a:rPr lang="en-US" altLang="zh-CN" dirty="0"/>
              <a:t>feature map</a:t>
            </a:r>
            <a:r>
              <a:rPr lang="zh-CN" altLang="en-US" dirty="0"/>
              <a:t>，这个新</a:t>
            </a:r>
            <a:r>
              <a:rPr lang="en-US" altLang="zh-CN" dirty="0"/>
              <a:t>map</a:t>
            </a:r>
            <a:r>
              <a:rPr lang="zh-CN" altLang="en-US" dirty="0"/>
              <a:t>与原来那个</a:t>
            </a:r>
            <a:r>
              <a:rPr lang="en-US" altLang="zh-CN" dirty="0"/>
              <a:t>feature map</a:t>
            </a:r>
            <a:r>
              <a:rPr lang="zh-CN" altLang="en-US" dirty="0"/>
              <a:t>的大小完全一样。通道数也是一样的，也就是说</a:t>
            </a:r>
            <a:r>
              <a:rPr lang="en-US" altLang="zh-CN" dirty="0"/>
              <a:t>shape</a:t>
            </a:r>
            <a:r>
              <a:rPr lang="zh-CN" altLang="en-US" dirty="0"/>
              <a:t>是完全一样的。</a:t>
            </a:r>
            <a:endParaRPr lang="en-US" altLang="zh-CN" dirty="0"/>
          </a:p>
          <a:p>
            <a:r>
              <a:rPr lang="zh-CN" altLang="en-US" dirty="0"/>
              <a:t>假设网络特征图</a:t>
            </a:r>
            <a:r>
              <a:rPr lang="en-US" altLang="zh-CN" dirty="0"/>
              <a:t>channel</a:t>
            </a:r>
            <a:r>
              <a:rPr lang="zh-CN" altLang="en-US" dirty="0"/>
              <a:t>是</a:t>
            </a:r>
            <a:r>
              <a:rPr lang="en-US" altLang="zh-CN" dirty="0"/>
              <a:t>256</a:t>
            </a:r>
            <a:r>
              <a:rPr lang="zh-CN" altLang="en-US" dirty="0"/>
              <a:t>，那么在这个新的</a:t>
            </a:r>
            <a:r>
              <a:rPr lang="en-US" altLang="zh-CN" dirty="0"/>
              <a:t>feature map</a:t>
            </a:r>
            <a:r>
              <a:rPr lang="zh-CN" altLang="en-US" dirty="0"/>
              <a:t>其实是</a:t>
            </a:r>
            <a:r>
              <a:rPr lang="en-US" altLang="zh-CN" dirty="0"/>
              <a:t>256</a:t>
            </a:r>
            <a:r>
              <a:rPr lang="zh-CN" altLang="en-US" dirty="0"/>
              <a:t>幅图。这样在每一个像素处，都有</a:t>
            </a:r>
            <a:r>
              <a:rPr lang="en-US" altLang="zh-CN" dirty="0"/>
              <a:t>256</a:t>
            </a:r>
            <a:r>
              <a:rPr lang="zh-CN" altLang="en-US" dirty="0"/>
              <a:t>个数据了！</a:t>
            </a:r>
            <a:endParaRPr lang="en-US" altLang="zh-CN" dirty="0"/>
          </a:p>
          <a:p>
            <a:endParaRPr lang="en-US" altLang="zh-CN" dirty="0"/>
          </a:p>
          <a:p>
            <a:r>
              <a:rPr lang="zh-CN" altLang="en-US" dirty="0"/>
              <a:t>接着在得到的新</a:t>
            </a:r>
            <a:r>
              <a:rPr lang="en-US" altLang="zh-CN" dirty="0"/>
              <a:t>feature map</a:t>
            </a:r>
            <a:r>
              <a:rPr lang="zh-CN" altLang="en-US" dirty="0"/>
              <a:t>上并联两个</a:t>
            </a:r>
            <a:r>
              <a:rPr lang="en-US" altLang="zh-CN" dirty="0"/>
              <a:t>1</a:t>
            </a:r>
            <a:r>
              <a:rPr lang="zh-CN" altLang="en-US" dirty="0"/>
              <a:t>*</a:t>
            </a:r>
            <a:r>
              <a:rPr lang="en-US" altLang="zh-CN" dirty="0"/>
              <a:t>1</a:t>
            </a:r>
            <a:r>
              <a:rPr lang="zh-CN" altLang="en-US" dirty="0"/>
              <a:t>的卷积层来实现对类别和回归参数的预测。</a:t>
            </a:r>
            <a:endParaRPr lang="en-US" altLang="zh-CN" dirty="0"/>
          </a:p>
          <a:p>
            <a:r>
              <a:rPr lang="zh-CN" altLang="en-US" dirty="0"/>
              <a:t>具体而言，对类别预测，就采用大小</a:t>
            </a:r>
            <a:r>
              <a:rPr lang="en-US" altLang="zh-CN" dirty="0"/>
              <a:t>1</a:t>
            </a:r>
            <a:r>
              <a:rPr lang="zh-CN" altLang="en-US" dirty="0"/>
              <a:t>*</a:t>
            </a:r>
            <a:r>
              <a:rPr lang="en-US" altLang="zh-CN" dirty="0"/>
              <a:t>1</a:t>
            </a:r>
            <a:r>
              <a:rPr lang="zh-CN" altLang="en-US" dirty="0"/>
              <a:t>，但数量是</a:t>
            </a:r>
            <a:r>
              <a:rPr lang="en-US" altLang="zh-CN" dirty="0"/>
              <a:t>2k</a:t>
            </a:r>
            <a:r>
              <a:rPr lang="zh-CN" altLang="en-US" dirty="0"/>
              <a:t>的卷积核来处理。。。。。对回归参数预测，则是</a:t>
            </a:r>
            <a:r>
              <a:rPr lang="en-US" altLang="zh-CN" dirty="0"/>
              <a:t>4k…….. -------</a:t>
            </a:r>
            <a:r>
              <a:rPr lang="zh-CN" altLang="en-US" dirty="0"/>
              <a:t>这部分后面需要结合代码来更具体地了解。</a:t>
            </a:r>
            <a:endParaRPr lang="en-US" altLang="zh-CN" dirty="0"/>
          </a:p>
          <a:p>
            <a:r>
              <a:rPr lang="en-US" altLang="zh-CN" dirty="0"/>
              <a:t>————————————————————————————</a:t>
            </a:r>
            <a:endParaRPr lang="en-US" altLang="zh-CN" dirty="0"/>
          </a:p>
          <a:p>
            <a:r>
              <a:rPr lang="en-US" altLang="zh-CN" dirty="0"/>
              <a:t>————————————————————————————</a:t>
            </a:r>
            <a:endParaRPr lang="en-US" altLang="zh-CN" dirty="0"/>
          </a:p>
          <a:p>
            <a:r>
              <a:rPr lang="zh-CN" altLang="en-US" dirty="0"/>
              <a:t>你可以揣摩一下它的思想：</a:t>
            </a:r>
            <a:endParaRPr lang="en-US" altLang="zh-CN" dirty="0"/>
          </a:p>
          <a:p>
            <a:r>
              <a:rPr lang="zh-CN" altLang="en-US" dirty="0"/>
              <a:t>特征图中</a:t>
            </a:r>
            <a:r>
              <a:rPr lang="en-US" altLang="zh-CN" dirty="0"/>
              <a:t>3</a:t>
            </a:r>
            <a:r>
              <a:rPr lang="zh-CN" altLang="en-US" dirty="0"/>
              <a:t>*</a:t>
            </a:r>
            <a:r>
              <a:rPr lang="en-US" altLang="zh-CN" dirty="0"/>
              <a:t>3</a:t>
            </a:r>
            <a:r>
              <a:rPr lang="zh-CN" altLang="en-US" dirty="0"/>
              <a:t>的一小块区域，其实都有很大的视野，可以看到原图中很大一片区域。</a:t>
            </a:r>
            <a:endParaRPr lang="en-US" altLang="zh-CN" dirty="0"/>
          </a:p>
          <a:p>
            <a:r>
              <a:rPr lang="zh-CN" altLang="en-US" dirty="0"/>
              <a:t>我们就以此小区域为代表的，找出很多个候选框出来（</a:t>
            </a:r>
            <a:r>
              <a:rPr lang="en-US" altLang="zh-CN" dirty="0"/>
              <a:t>3</a:t>
            </a:r>
            <a:r>
              <a:rPr lang="zh-CN" altLang="en-US" dirty="0"/>
              <a:t>种尺度，</a:t>
            </a:r>
            <a:r>
              <a:rPr lang="en-US" altLang="zh-CN" dirty="0"/>
              <a:t>3</a:t>
            </a:r>
            <a:r>
              <a:rPr lang="zh-CN" altLang="en-US" dirty="0"/>
              <a:t>种比例，共</a:t>
            </a:r>
            <a:r>
              <a:rPr lang="en-US" altLang="zh-CN" dirty="0"/>
              <a:t>9</a:t>
            </a:r>
            <a:r>
              <a:rPr lang="zh-CN" altLang="en-US" dirty="0"/>
              <a:t>种）。</a:t>
            </a:r>
            <a:endParaRPr lang="en-US" altLang="zh-CN" dirty="0"/>
          </a:p>
          <a:p>
            <a:r>
              <a:rPr lang="zh-CN" altLang="en-US" dirty="0"/>
              <a:t>然后对这些个候选框再进行筛选，弄出</a:t>
            </a:r>
            <a:r>
              <a:rPr lang="en-US" altLang="zh-CN" dirty="0"/>
              <a:t>256</a:t>
            </a:r>
            <a:r>
              <a:rPr lang="zh-CN" altLang="en-US" dirty="0"/>
              <a:t>个来进行试验、训练。就是这个思路。</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谈一谈训练</a:t>
            </a:r>
            <a:r>
              <a:rPr lang="en-US" altLang="zh-CN" dirty="0"/>
              <a:t>RPN</a:t>
            </a:r>
            <a:r>
              <a:rPr lang="zh-CN" altLang="en-US" dirty="0"/>
              <a:t>所用的正、负样本。</a:t>
            </a:r>
            <a:endParaRPr lang="en-US" altLang="zh-CN" dirty="0"/>
          </a:p>
          <a:p>
            <a:endParaRPr lang="en-US" altLang="zh-CN" dirty="0"/>
          </a:p>
          <a:p>
            <a:r>
              <a:rPr lang="zh-CN" altLang="en-US" dirty="0"/>
              <a:t>前面我们知道在</a:t>
            </a:r>
            <a:r>
              <a:rPr lang="en-US" altLang="zh-CN" dirty="0"/>
              <a:t>feature map</a:t>
            </a:r>
            <a:r>
              <a:rPr lang="zh-CN" altLang="en-US" dirty="0"/>
              <a:t>上生成了很多</a:t>
            </a:r>
            <a:r>
              <a:rPr lang="en-US" altLang="zh-CN" dirty="0"/>
              <a:t>anchor(20k --- 6k )</a:t>
            </a:r>
            <a:endParaRPr lang="en-US" altLang="zh-CN" dirty="0"/>
          </a:p>
          <a:p>
            <a:r>
              <a:rPr lang="zh-CN" altLang="en-US" dirty="0"/>
              <a:t>我们要从这么多</a:t>
            </a:r>
            <a:r>
              <a:rPr lang="en-US" altLang="zh-CN" dirty="0"/>
              <a:t>anchor</a:t>
            </a:r>
            <a:r>
              <a:rPr lang="zh-CN" altLang="en-US" dirty="0"/>
              <a:t>中采样出</a:t>
            </a:r>
            <a:r>
              <a:rPr lang="en-US" altLang="zh-CN" dirty="0"/>
              <a:t>256</a:t>
            </a:r>
            <a:r>
              <a:rPr lang="zh-CN" altLang="en-US" dirty="0"/>
              <a:t>个样本，这些样本分为：正样本，负样本。</a:t>
            </a:r>
            <a:endParaRPr lang="en-US" altLang="zh-CN" dirty="0"/>
          </a:p>
          <a:p>
            <a:r>
              <a:rPr lang="zh-CN" altLang="en-US" dirty="0"/>
              <a:t>他们的比例大概在</a:t>
            </a:r>
            <a:r>
              <a:rPr lang="en-US" altLang="zh-CN" dirty="0"/>
              <a:t>1:1</a:t>
            </a:r>
            <a:r>
              <a:rPr lang="zh-CN" altLang="en-US" dirty="0"/>
              <a:t>，如果正样本不足</a:t>
            </a:r>
            <a:r>
              <a:rPr lang="en-US" altLang="zh-CN" dirty="0"/>
              <a:t>128</a:t>
            </a:r>
            <a:r>
              <a:rPr lang="zh-CN" altLang="en-US" dirty="0"/>
              <a:t>，比如只有</a:t>
            </a:r>
            <a:r>
              <a:rPr lang="en-US" altLang="zh-CN" dirty="0"/>
              <a:t>100</a:t>
            </a:r>
            <a:r>
              <a:rPr lang="zh-CN" altLang="en-US" dirty="0"/>
              <a:t>个，那么负样本就有</a:t>
            </a:r>
            <a:r>
              <a:rPr lang="en-US" altLang="zh-CN" dirty="0"/>
              <a:t>256-100</a:t>
            </a:r>
            <a:r>
              <a:rPr lang="zh-CN" altLang="en-US" dirty="0"/>
              <a:t>了。那也没办法。</a:t>
            </a:r>
            <a:endParaRPr lang="en-US" altLang="zh-CN" dirty="0"/>
          </a:p>
          <a:p>
            <a:endParaRPr lang="en-US" altLang="zh-CN" dirty="0"/>
          </a:p>
          <a:p>
            <a:r>
              <a:rPr lang="zh-CN" altLang="en-US" dirty="0"/>
              <a:t>如何定义正样本呢：</a:t>
            </a:r>
            <a:endParaRPr lang="en-US" altLang="zh-CN" dirty="0"/>
          </a:p>
          <a:p>
            <a:r>
              <a:rPr lang="zh-CN" altLang="en-US" dirty="0"/>
              <a:t>（</a:t>
            </a:r>
            <a:r>
              <a:rPr lang="en-US" altLang="zh-CN" dirty="0"/>
              <a:t>1</a:t>
            </a:r>
            <a:r>
              <a:rPr lang="zh-CN" altLang="en-US" dirty="0"/>
              <a:t>）与</a:t>
            </a:r>
            <a:r>
              <a:rPr lang="en-US" altLang="zh-CN" dirty="0"/>
              <a:t>ground truth box</a:t>
            </a:r>
            <a:r>
              <a:rPr lang="zh-CN" altLang="en-US" dirty="0"/>
              <a:t>的</a:t>
            </a:r>
            <a:r>
              <a:rPr lang="en-US" altLang="zh-CN" dirty="0"/>
              <a:t>IOU</a:t>
            </a:r>
            <a:r>
              <a:rPr lang="zh-CN" altLang="en-US" dirty="0"/>
              <a:t>大于</a:t>
            </a:r>
            <a:r>
              <a:rPr lang="en-US" altLang="zh-CN" dirty="0"/>
              <a:t>0.7</a:t>
            </a:r>
            <a:r>
              <a:rPr lang="zh-CN" altLang="en-US" dirty="0"/>
              <a:t>者；</a:t>
            </a:r>
            <a:endParaRPr lang="en-US" altLang="zh-CN" dirty="0"/>
          </a:p>
          <a:p>
            <a:r>
              <a:rPr lang="zh-CN" altLang="en-US" dirty="0"/>
              <a:t>（</a:t>
            </a:r>
            <a:r>
              <a:rPr lang="en-US" altLang="zh-CN" dirty="0"/>
              <a:t>2</a:t>
            </a:r>
            <a:r>
              <a:rPr lang="zh-CN" altLang="en-US" dirty="0"/>
              <a:t>）与某</a:t>
            </a:r>
            <a:r>
              <a:rPr lang="en-US" altLang="zh-CN" dirty="0"/>
              <a:t>ground truth box</a:t>
            </a:r>
            <a:r>
              <a:rPr lang="zh-CN" altLang="en-US" dirty="0"/>
              <a:t>相交的所有</a:t>
            </a:r>
            <a:r>
              <a:rPr lang="en-US" altLang="zh-CN" dirty="0"/>
              <a:t>anchor</a:t>
            </a:r>
            <a:r>
              <a:rPr lang="zh-CN" altLang="en-US" dirty="0"/>
              <a:t>中，找到与之有最大</a:t>
            </a:r>
            <a:r>
              <a:rPr lang="en-US" altLang="zh-CN" dirty="0"/>
              <a:t>IOU</a:t>
            </a:r>
            <a:r>
              <a:rPr lang="zh-CN" altLang="en-US" dirty="0"/>
              <a:t>的。这一条其实是对上一条的补充，以免找不到。</a:t>
            </a:r>
            <a:endParaRPr lang="en-US" altLang="zh-CN" dirty="0"/>
          </a:p>
          <a:p>
            <a:r>
              <a:rPr lang="zh-CN" altLang="en-US" dirty="0"/>
              <a:t>对于正样本和负样本之外的样本就全部丢弃掉。</a:t>
            </a:r>
            <a:endParaRPr lang="en-US" altLang="zh-CN" dirty="0"/>
          </a:p>
          <a:p>
            <a:r>
              <a:rPr lang="en-US" altLang="zh-CN" dirty="0"/>
              <a:t>————————————————</a:t>
            </a:r>
            <a:endParaRPr lang="en-US" altLang="zh-CN" dirty="0"/>
          </a:p>
          <a:p>
            <a:r>
              <a:rPr lang="zh-CN" altLang="en-US" dirty="0"/>
              <a:t>这些个步骤都可以在训练时，编程来解决，故而是可以作的。</a:t>
            </a:r>
            <a:endParaRPr lang="en-US" altLang="zh-CN" dirty="0"/>
          </a:p>
          <a:p>
            <a:r>
              <a:rPr lang="zh-CN" altLang="en-US" dirty="0"/>
              <a:t>当然，当训练完了以后，我们就得到了一系列的参数，就可以拿这些个参数来直接用，来直接产生框框了。</a:t>
            </a:r>
            <a:endParaRPr lang="en-US" altLang="zh-CN" dirty="0"/>
          </a:p>
          <a:p>
            <a:r>
              <a:rPr lang="en-US" altLang="zh-CN" dirty="0"/>
              <a:t>——————————————————</a:t>
            </a:r>
            <a:endParaRPr lang="en-US" altLang="zh-CN" dirty="0"/>
          </a:p>
          <a:p>
            <a:r>
              <a:rPr lang="zh-CN" altLang="en-US" dirty="0"/>
              <a:t>我有个问题：假设图中有</a:t>
            </a:r>
            <a:r>
              <a:rPr lang="en-US" altLang="zh-CN" dirty="0"/>
              <a:t>3</a:t>
            </a:r>
            <a:r>
              <a:rPr lang="zh-CN" altLang="en-US" dirty="0"/>
              <a:t>个人，那么在人这个类别上就会有</a:t>
            </a:r>
            <a:r>
              <a:rPr lang="en-US" altLang="zh-CN" dirty="0"/>
              <a:t>3</a:t>
            </a:r>
            <a:r>
              <a:rPr lang="zh-CN" altLang="en-US" dirty="0"/>
              <a:t>个</a:t>
            </a:r>
            <a:r>
              <a:rPr lang="en-US" altLang="zh-CN" dirty="0"/>
              <a:t>ground truth</a:t>
            </a:r>
            <a:r>
              <a:rPr lang="zh-CN" altLang="en-US" dirty="0"/>
              <a:t>框，那么到时候计算回归参数损失时，到底是和哪个</a:t>
            </a:r>
            <a:r>
              <a:rPr lang="en-US" altLang="zh-CN" dirty="0"/>
              <a:t>ground truth</a:t>
            </a:r>
            <a:r>
              <a:rPr lang="zh-CN" altLang="en-US" dirty="0"/>
              <a:t>框比较呢？  还是说会需要人为比较一下，找个最近的</a:t>
            </a:r>
            <a:r>
              <a:rPr lang="en-US" altLang="zh-CN" dirty="0"/>
              <a:t>ground truth</a:t>
            </a:r>
            <a:r>
              <a:rPr lang="zh-CN" altLang="en-US" dirty="0"/>
              <a:t>框去回归去？</a:t>
            </a:r>
            <a:endParaRPr lang="en-US" altLang="zh-CN" dirty="0"/>
          </a:p>
          <a:p>
            <a:r>
              <a:rPr lang="en-US" altLang="zh-CN" dirty="0"/>
              <a:t>--------</a:t>
            </a:r>
            <a:r>
              <a:rPr lang="zh-CN" altLang="en-US" dirty="0"/>
              <a:t>这个是我前面说过的老问题了。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dirty="0">
                <a:sym typeface="+mn-ea"/>
              </a:rPr>
              <a:t>识别图像中存在的内容</a:t>
            </a:r>
            <a:endParaRPr dirty="0">
              <a:sym typeface="+mn-ea"/>
            </a:endParaRPr>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a:t>
            </a:r>
            <a:r>
              <a:rPr lang="en-US" altLang="zh-CN" dirty="0"/>
              <a:t>pi*</a:t>
            </a:r>
            <a:r>
              <a:rPr lang="zh-CN" altLang="en-US" dirty="0"/>
              <a:t>和前面用到的艾佛森括号是一个作用。</a:t>
            </a:r>
            <a:endParaRPr lang="en-US" altLang="zh-CN" dirty="0"/>
          </a:p>
          <a:p>
            <a:endParaRPr lang="en-US" altLang="zh-CN" dirty="0"/>
          </a:p>
          <a:p>
            <a:r>
              <a:rPr lang="en-US" altLang="zh-CN" dirty="0" err="1"/>
              <a:t>Ncls</a:t>
            </a:r>
            <a:r>
              <a:rPr lang="en-US" altLang="zh-CN" dirty="0"/>
              <a:t>----</a:t>
            </a:r>
            <a:r>
              <a:rPr lang="zh-CN" altLang="en-US" dirty="0"/>
              <a:t>也就是我们前面讨论的所随机挑选出的所有样本框吧，正样本</a:t>
            </a:r>
            <a:r>
              <a:rPr lang="en-US" altLang="zh-CN" dirty="0"/>
              <a:t>+</a:t>
            </a:r>
            <a:r>
              <a:rPr lang="zh-CN" altLang="en-US" dirty="0"/>
              <a:t>负样本</a:t>
            </a:r>
            <a:r>
              <a:rPr lang="en-US" altLang="zh-CN" dirty="0"/>
              <a:t>=256</a:t>
            </a:r>
            <a:r>
              <a:rPr lang="zh-CN" altLang="en-US" dirty="0"/>
              <a:t>个。</a:t>
            </a:r>
            <a:endParaRPr lang="en-US" altLang="zh-CN" dirty="0"/>
          </a:p>
          <a:p>
            <a:endParaRPr lang="en-US" altLang="zh-CN" dirty="0"/>
          </a:p>
          <a:p>
            <a:r>
              <a:rPr lang="en-US" altLang="zh-CN" dirty="0" err="1"/>
              <a:t>Nreg</a:t>
            </a:r>
            <a:r>
              <a:rPr lang="zh-CN" altLang="en-US" dirty="0"/>
              <a:t>是表示</a:t>
            </a:r>
            <a:r>
              <a:rPr lang="en-US" altLang="zh-CN" dirty="0"/>
              <a:t>anchor</a:t>
            </a:r>
            <a:r>
              <a:rPr lang="zh-CN" altLang="en-US" dirty="0"/>
              <a:t>位置的个数，而不是</a:t>
            </a:r>
            <a:r>
              <a:rPr lang="en-US" altLang="zh-CN" dirty="0"/>
              <a:t>anchor</a:t>
            </a:r>
            <a:r>
              <a:rPr lang="zh-CN" altLang="en-US" dirty="0"/>
              <a:t>的个数，</a:t>
            </a:r>
            <a:r>
              <a:rPr lang="en-US" altLang="zh-CN" dirty="0"/>
              <a:t>anchor</a:t>
            </a:r>
            <a:r>
              <a:rPr lang="zh-CN" altLang="en-US" dirty="0"/>
              <a:t>的个数是要在这个基础上乘以</a:t>
            </a:r>
            <a:r>
              <a:rPr lang="en-US" altLang="zh-CN" dirty="0"/>
              <a:t>k</a:t>
            </a:r>
            <a:r>
              <a:rPr lang="zh-CN" altLang="en-US" dirty="0"/>
              <a:t>的。</a:t>
            </a:r>
            <a:endParaRPr lang="en-US" altLang="zh-CN" dirty="0"/>
          </a:p>
          <a:p>
            <a:r>
              <a:rPr lang="zh-CN" altLang="en-US" dirty="0"/>
              <a:t>特征图大小是</a:t>
            </a:r>
            <a:r>
              <a:rPr lang="en-US" altLang="zh-CN" dirty="0"/>
              <a:t>60</a:t>
            </a:r>
            <a:r>
              <a:rPr lang="zh-CN" altLang="en-US" dirty="0"/>
              <a:t>*</a:t>
            </a:r>
            <a:r>
              <a:rPr lang="en-US" altLang="zh-CN" dirty="0"/>
              <a:t>40</a:t>
            </a:r>
            <a:r>
              <a:rPr lang="zh-CN" altLang="en-US" dirty="0"/>
              <a:t>，所以有</a:t>
            </a:r>
            <a:r>
              <a:rPr lang="en-US" altLang="zh-CN" dirty="0"/>
              <a:t>2400</a:t>
            </a:r>
            <a:r>
              <a:rPr lang="zh-CN" altLang="en-US" dirty="0"/>
              <a:t>个位置。</a:t>
            </a:r>
            <a:endParaRPr lang="en-US" altLang="zh-CN" dirty="0"/>
          </a:p>
          <a:p>
            <a:r>
              <a:rPr lang="zh-CN" altLang="en-US" dirty="0"/>
              <a:t>本来每个</a:t>
            </a:r>
            <a:r>
              <a:rPr lang="en-US" altLang="zh-CN" dirty="0"/>
              <a:t>anchor</a:t>
            </a:r>
            <a:r>
              <a:rPr lang="zh-CN" altLang="en-US" dirty="0"/>
              <a:t>位置是要对应</a:t>
            </a:r>
            <a:r>
              <a:rPr lang="en-US" altLang="zh-CN" dirty="0"/>
              <a:t>9</a:t>
            </a:r>
            <a:r>
              <a:rPr lang="zh-CN" altLang="en-US" dirty="0"/>
              <a:t>个</a:t>
            </a:r>
            <a:r>
              <a:rPr lang="en-US" altLang="zh-CN" dirty="0"/>
              <a:t>anchor</a:t>
            </a:r>
            <a:r>
              <a:rPr lang="zh-CN" altLang="en-US" dirty="0"/>
              <a:t>的，但后来精简得只剩下了</a:t>
            </a:r>
            <a:r>
              <a:rPr lang="en-US" altLang="zh-CN" dirty="0"/>
              <a:t>256</a:t>
            </a:r>
            <a:r>
              <a:rPr lang="zh-CN" altLang="en-US" dirty="0"/>
              <a:t>个。。。。</a:t>
            </a:r>
            <a:r>
              <a:rPr lang="en-US" altLang="zh-CN" dirty="0"/>
              <a:t>-------</a:t>
            </a:r>
            <a:r>
              <a:rPr lang="zh-CN" altLang="en-US" dirty="0"/>
              <a:t>理解错了！这里</a:t>
            </a:r>
            <a:r>
              <a:rPr lang="en-US" altLang="zh-CN" dirty="0" err="1"/>
              <a:t>Nreg</a:t>
            </a:r>
            <a:r>
              <a:rPr lang="zh-CN" altLang="en-US" dirty="0"/>
              <a:t>并不是说要对</a:t>
            </a:r>
            <a:r>
              <a:rPr lang="en-US" altLang="zh-CN" dirty="0"/>
              <a:t>2400</a:t>
            </a:r>
            <a:r>
              <a:rPr lang="zh-CN" altLang="en-US" dirty="0"/>
              <a:t>个像素的值进行加和，而只是个数值而已。加和的还是那个</a:t>
            </a:r>
            <a:r>
              <a:rPr lang="en-US" altLang="zh-CN" dirty="0" err="1"/>
              <a:t>i</a:t>
            </a:r>
            <a:r>
              <a:rPr lang="zh-CN" altLang="en-US" dirty="0"/>
              <a:t>的加和。</a:t>
            </a:r>
            <a:r>
              <a:rPr lang="en-US" altLang="zh-CN" dirty="0" err="1"/>
              <a:t>i</a:t>
            </a:r>
            <a:r>
              <a:rPr lang="zh-CN" altLang="en-US" dirty="0"/>
              <a:t>就是一个</a:t>
            </a:r>
            <a:r>
              <a:rPr lang="en-US" altLang="zh-CN" dirty="0"/>
              <a:t>mini-batch</a:t>
            </a:r>
            <a:r>
              <a:rPr lang="zh-CN" altLang="en-US" dirty="0"/>
              <a:t>中的样本的编号。一个</a:t>
            </a:r>
            <a:r>
              <a:rPr lang="en-US" altLang="zh-CN" dirty="0"/>
              <a:t>mini-batch</a:t>
            </a:r>
            <a:r>
              <a:rPr lang="zh-CN" altLang="en-US" dirty="0"/>
              <a:t>就是前面的正样本</a:t>
            </a:r>
            <a:r>
              <a:rPr lang="en-US" altLang="zh-CN" dirty="0"/>
              <a:t>+</a:t>
            </a:r>
            <a:r>
              <a:rPr lang="zh-CN" altLang="en-US" dirty="0"/>
              <a:t>负样本 </a:t>
            </a:r>
            <a:r>
              <a:rPr lang="en-US" altLang="zh-CN" dirty="0"/>
              <a:t>= 256.</a:t>
            </a:r>
            <a:endParaRPr lang="en-US" altLang="zh-CN" dirty="0"/>
          </a:p>
          <a:p>
            <a:r>
              <a:rPr lang="zh-CN" altLang="en-US" dirty="0"/>
              <a:t>同样，那个</a:t>
            </a:r>
            <a:r>
              <a:rPr lang="en-US" altLang="zh-CN" dirty="0" err="1"/>
              <a:t>Ncls</a:t>
            </a:r>
            <a:r>
              <a:rPr lang="zh-CN" altLang="en-US" dirty="0"/>
              <a:t>也只是个数值而已，就是说加和</a:t>
            </a:r>
            <a:r>
              <a:rPr lang="en-US" altLang="zh-CN" dirty="0"/>
              <a:t>256</a:t>
            </a:r>
            <a:r>
              <a:rPr lang="zh-CN" altLang="en-US" dirty="0"/>
              <a:t>个样本的结果要分别除以</a:t>
            </a:r>
            <a:r>
              <a:rPr lang="en-US" altLang="zh-CN" dirty="0" err="1"/>
              <a:t>Ncls</a:t>
            </a:r>
            <a:r>
              <a:rPr lang="zh-CN" altLang="en-US" dirty="0"/>
              <a:t>和</a:t>
            </a:r>
            <a:r>
              <a:rPr lang="en-US" altLang="zh-CN" dirty="0" err="1"/>
              <a:t>Nreg</a:t>
            </a:r>
            <a:r>
              <a:rPr lang="zh-CN" altLang="en-US" dirty="0"/>
              <a:t>而已！！</a:t>
            </a:r>
            <a:endParaRPr lang="en-US" altLang="zh-CN" dirty="0"/>
          </a:p>
          <a:p>
            <a:endParaRPr lang="en-US" altLang="zh-CN" dirty="0"/>
          </a:p>
          <a:p>
            <a:endParaRPr lang="en-US" altLang="zh-CN" dirty="0"/>
          </a:p>
          <a:p>
            <a:r>
              <a:rPr lang="zh-CN" altLang="zh-CN" dirty="0"/>
              <a:t>λ</a:t>
            </a:r>
            <a:r>
              <a:rPr lang="zh-CN" altLang="en-US" dirty="0"/>
              <a:t>是平衡参数，在文中是</a:t>
            </a:r>
            <a:r>
              <a:rPr lang="en-US" altLang="zh-CN" dirty="0"/>
              <a:t>10.</a:t>
            </a:r>
            <a:endParaRPr lang="en-US" altLang="zh-CN" dirty="0"/>
          </a:p>
          <a:p>
            <a:endParaRPr lang="en-US" altLang="zh-CN" dirty="0"/>
          </a:p>
          <a:p>
            <a:r>
              <a:rPr lang="zh-CN" altLang="en-US" dirty="0"/>
              <a:t>文中说这个公式还可以进一步化简，就是讲后面的那个</a:t>
            </a:r>
            <a:r>
              <a:rPr lang="en-US" altLang="zh-CN" dirty="0" err="1"/>
              <a:t>Nreg</a:t>
            </a:r>
            <a:r>
              <a:rPr lang="zh-CN" altLang="en-US" dirty="0"/>
              <a:t>直接换成</a:t>
            </a:r>
            <a:r>
              <a:rPr lang="en-US" altLang="zh-CN" dirty="0" err="1"/>
              <a:t>Ncls</a:t>
            </a:r>
            <a:r>
              <a:rPr lang="zh-CN" altLang="en-US" dirty="0"/>
              <a:t>。因为：</a:t>
            </a:r>
            <a:endParaRPr lang="en-US" altLang="zh-CN" dirty="0"/>
          </a:p>
          <a:p>
            <a:r>
              <a:rPr lang="zh-CN" altLang="zh-CN" dirty="0"/>
              <a:t>λ</a:t>
            </a:r>
            <a:r>
              <a:rPr lang="en-US" altLang="zh-CN" dirty="0"/>
              <a:t>/</a:t>
            </a:r>
            <a:r>
              <a:rPr lang="en-US" altLang="zh-CN" dirty="0" err="1"/>
              <a:t>Nreg</a:t>
            </a:r>
            <a:r>
              <a:rPr lang="en-US" altLang="zh-CN" dirty="0"/>
              <a:t> = 10 / 2400 = 1/240</a:t>
            </a:r>
            <a:r>
              <a:rPr lang="zh-CN" altLang="en-US" dirty="0"/>
              <a:t>，大概也就等于</a:t>
            </a:r>
            <a:r>
              <a:rPr lang="en-US" altLang="zh-CN" dirty="0"/>
              <a:t>1/256</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可以举例计算一下。最上面那个</a:t>
            </a:r>
            <a:r>
              <a:rPr lang="en-US" altLang="zh-CN" dirty="0"/>
              <a:t>1,0</a:t>
            </a:r>
            <a:r>
              <a:rPr lang="zh-CN" altLang="en-US" dirty="0"/>
              <a:t>表示真实值。</a:t>
            </a:r>
            <a:endParaRPr lang="en-US" altLang="zh-CN" dirty="0"/>
          </a:p>
          <a:p>
            <a:endParaRPr lang="en-US" altLang="zh-CN" dirty="0"/>
          </a:p>
          <a:p>
            <a:r>
              <a:rPr lang="zh-CN" altLang="en-US" dirty="0"/>
              <a:t>按上面的情况，需要计算</a:t>
            </a:r>
            <a:r>
              <a:rPr lang="en-US" altLang="zh-CN" dirty="0"/>
              <a:t>2k</a:t>
            </a:r>
            <a:r>
              <a:rPr lang="zh-CN" altLang="en-US" dirty="0"/>
              <a:t>个</a:t>
            </a:r>
            <a:r>
              <a:rPr lang="en-US" altLang="zh-CN" dirty="0"/>
              <a:t>log(p)</a:t>
            </a:r>
            <a:r>
              <a:rPr lang="zh-CN" altLang="en-US" dirty="0"/>
              <a:t>，这是原论文中的计算。</a:t>
            </a:r>
            <a:endParaRPr lang="en-US" altLang="zh-CN" dirty="0"/>
          </a:p>
          <a:p>
            <a:r>
              <a:rPr lang="zh-CN" altLang="en-US" dirty="0"/>
              <a:t>同时，讲者提到在</a:t>
            </a:r>
            <a:r>
              <a:rPr lang="en-US" altLang="zh-CN" dirty="0" err="1"/>
              <a:t>pytorch</a:t>
            </a:r>
            <a:r>
              <a:rPr lang="zh-CN" altLang="en-US" dirty="0"/>
              <a:t>中用的是二分类的交叉熵，所以计算的是</a:t>
            </a:r>
            <a:r>
              <a:rPr lang="en-US" altLang="zh-CN" dirty="0"/>
              <a:t>k</a:t>
            </a:r>
            <a:r>
              <a:rPr lang="zh-CN" altLang="en-US" dirty="0"/>
              <a:t>个（但每个里面有两项）。但我看了一下，其实确实都是一样的。</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如果这个类别有多个</a:t>
            </a:r>
            <a:r>
              <a:rPr lang="en-US" altLang="zh-CN" dirty="0"/>
              <a:t>GT box</a:t>
            </a:r>
            <a:r>
              <a:rPr lang="zh-CN" altLang="en-US" dirty="0"/>
              <a:t>，那么到底对应哪一个</a:t>
            </a:r>
            <a:r>
              <a:rPr lang="en-US" altLang="zh-CN" dirty="0" err="1"/>
              <a:t>ti</a:t>
            </a:r>
            <a:r>
              <a:rPr lang="en-US" altLang="zh-CN" dirty="0"/>
              <a:t>*</a:t>
            </a:r>
            <a:r>
              <a:rPr lang="zh-CN" altLang="en-US" dirty="0"/>
              <a:t>呢？</a:t>
            </a:r>
            <a:endParaRPr lang="en-US" altLang="zh-CN" dirty="0"/>
          </a:p>
          <a:p>
            <a:endParaRPr lang="en-US" altLang="zh-CN" dirty="0"/>
          </a:p>
          <a:p>
            <a:r>
              <a:rPr lang="zh-CN" altLang="en-US" dirty="0"/>
              <a:t>那四个小公式的下标</a:t>
            </a:r>
            <a:r>
              <a:rPr lang="en-US" altLang="zh-CN" dirty="0"/>
              <a:t>a</a:t>
            </a:r>
            <a:r>
              <a:rPr lang="zh-CN" altLang="en-US" dirty="0"/>
              <a:t>表示</a:t>
            </a:r>
            <a:r>
              <a:rPr lang="en-US" altLang="zh-CN" dirty="0"/>
              <a:t>anchor</a:t>
            </a:r>
            <a:r>
              <a:rPr lang="zh-CN" altLang="en-US" dirty="0"/>
              <a:t>。</a:t>
            </a:r>
            <a:endParaRPr lang="en-US" altLang="zh-CN" dirty="0"/>
          </a:p>
          <a:p>
            <a:r>
              <a:rPr lang="zh-CN" altLang="en-US" dirty="0"/>
              <a:t>这里的</a:t>
            </a:r>
            <a:r>
              <a:rPr lang="en-US" altLang="zh-CN" dirty="0" err="1"/>
              <a:t>t</a:t>
            </a:r>
            <a:r>
              <a:rPr lang="en-US" altLang="zh-CN" baseline="-25000" dirty="0" err="1"/>
              <a:t>x</a:t>
            </a:r>
            <a:r>
              <a:rPr lang="en-US" altLang="zh-CN" dirty="0"/>
              <a:t>, t</a:t>
            </a:r>
            <a:r>
              <a:rPr lang="en-US" altLang="zh-CN" baseline="-25000" dirty="0"/>
              <a:t>y</a:t>
            </a:r>
            <a:r>
              <a:rPr lang="en-US" altLang="zh-CN" dirty="0"/>
              <a:t>, </a:t>
            </a:r>
            <a:r>
              <a:rPr lang="en-US" altLang="zh-CN" dirty="0" err="1"/>
              <a:t>t</a:t>
            </a:r>
            <a:r>
              <a:rPr lang="en-US" altLang="zh-CN" baseline="-25000" dirty="0" err="1"/>
              <a:t>w</a:t>
            </a:r>
            <a:r>
              <a:rPr lang="en-US" altLang="zh-CN" dirty="0"/>
              <a:t>, </a:t>
            </a:r>
            <a:r>
              <a:rPr lang="en-US" altLang="zh-CN" dirty="0" err="1"/>
              <a:t>t</a:t>
            </a:r>
            <a:r>
              <a:rPr lang="en-US" altLang="zh-CN" baseline="-25000" dirty="0" err="1"/>
              <a:t>h</a:t>
            </a:r>
            <a:r>
              <a:rPr lang="zh-CN" altLang="en-US" dirty="0"/>
              <a:t>都是通过这里的回归层预测出来的，并不是计算出来的；</a:t>
            </a:r>
            <a:endParaRPr lang="en-US" altLang="zh-CN" dirty="0"/>
          </a:p>
          <a:p>
            <a:r>
              <a:rPr lang="zh-CN" altLang="en-US" dirty="0"/>
              <a:t>而这里的</a:t>
            </a:r>
            <a:r>
              <a:rPr lang="en-US" altLang="zh-CN" dirty="0" err="1"/>
              <a:t>t</a:t>
            </a:r>
            <a:r>
              <a:rPr lang="en-US" altLang="zh-CN" baseline="-25000" dirty="0" err="1"/>
              <a:t>x</a:t>
            </a:r>
            <a:r>
              <a:rPr lang="en-US" altLang="zh-CN" dirty="0"/>
              <a:t>*--</a:t>
            </a:r>
            <a:r>
              <a:rPr lang="en-US" altLang="zh-CN" dirty="0" err="1"/>
              <a:t>t</a:t>
            </a:r>
            <a:r>
              <a:rPr lang="en-US" altLang="zh-CN" baseline="-25000" dirty="0" err="1"/>
              <a:t>h</a:t>
            </a:r>
            <a:r>
              <a:rPr lang="en-US" altLang="zh-CN" dirty="0"/>
              <a:t>*</a:t>
            </a:r>
            <a:r>
              <a:rPr lang="zh-CN" altLang="en-US" dirty="0"/>
              <a:t>则是根据</a:t>
            </a:r>
            <a:r>
              <a:rPr lang="en-US" altLang="zh-CN" dirty="0"/>
              <a:t>anchor</a:t>
            </a:r>
            <a:r>
              <a:rPr lang="zh-CN" altLang="en-US" dirty="0"/>
              <a:t>的坐标（</a:t>
            </a:r>
            <a:r>
              <a:rPr lang="en-US" altLang="zh-CN" dirty="0" err="1"/>
              <a:t>x</a:t>
            </a:r>
            <a:r>
              <a:rPr lang="en-US" altLang="zh-CN" baseline="-25000" dirty="0" err="1"/>
              <a:t>a</a:t>
            </a:r>
            <a:r>
              <a:rPr lang="en-US" altLang="zh-CN" dirty="0"/>
              <a:t>, </a:t>
            </a:r>
            <a:r>
              <a:rPr lang="en-US" altLang="zh-CN" dirty="0" err="1"/>
              <a:t>y</a:t>
            </a:r>
            <a:r>
              <a:rPr lang="en-US" altLang="zh-CN" baseline="-25000" dirty="0" err="1"/>
              <a:t>a</a:t>
            </a:r>
            <a:r>
              <a:rPr lang="zh-CN" altLang="en-US" dirty="0"/>
              <a:t>）以及真实的</a:t>
            </a:r>
            <a:r>
              <a:rPr lang="en-US" altLang="zh-CN" dirty="0"/>
              <a:t>ground truth box</a:t>
            </a:r>
            <a:r>
              <a:rPr lang="zh-CN" altLang="en-US" dirty="0"/>
              <a:t>计算出来的。</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这个前面讲过了。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在我们现在的框架中，如</a:t>
            </a:r>
            <a:r>
              <a:rPr lang="en-US" altLang="zh-CN" dirty="0" err="1"/>
              <a:t>pytorch</a:t>
            </a:r>
            <a:r>
              <a:rPr lang="zh-CN" altLang="en-US" dirty="0"/>
              <a:t>中都采用了：直接采用</a:t>
            </a:r>
            <a:r>
              <a:rPr lang="en-US" altLang="zh-CN" dirty="0"/>
              <a:t>RPN Loss+ Fast R-CNN Loss</a:t>
            </a:r>
            <a:r>
              <a:rPr lang="zh-CN" altLang="en-US" dirty="0"/>
              <a:t>的联合训练方式。</a:t>
            </a:r>
            <a:endParaRPr lang="en-US" altLang="zh-CN" dirty="0"/>
          </a:p>
          <a:p>
            <a:endParaRPr lang="en-US" altLang="zh-CN" dirty="0"/>
          </a:p>
          <a:p>
            <a:r>
              <a:rPr lang="zh-CN" altLang="en-US" dirty="0"/>
              <a:t>但在原论文中，还是分开训练的。</a:t>
            </a:r>
            <a:endParaRPr lang="en-US" altLang="zh-CN" dirty="0"/>
          </a:p>
          <a:p>
            <a:endParaRPr lang="en-US" altLang="zh-CN" dirty="0"/>
          </a:p>
          <a:p>
            <a:r>
              <a:rPr lang="zh-CN" altLang="en-US" dirty="0"/>
              <a:t>一边讲，一遍对照右边的网络来指出是哪部分在训练。</a:t>
            </a:r>
            <a:endParaRPr lang="en-US" altLang="zh-CN" dirty="0"/>
          </a:p>
          <a:p>
            <a:endParaRPr lang="en-US" altLang="zh-CN" dirty="0"/>
          </a:p>
          <a:p>
            <a:r>
              <a:rPr lang="zh-CN" altLang="en-US" dirty="0"/>
              <a:t>（</a:t>
            </a:r>
            <a:r>
              <a:rPr lang="en-US" altLang="zh-CN" dirty="0"/>
              <a:t>1</a:t>
            </a:r>
            <a:r>
              <a:rPr lang="zh-CN" altLang="en-US" dirty="0"/>
              <a:t>）</a:t>
            </a:r>
            <a:r>
              <a:rPr lang="en-US" altLang="zh-CN" dirty="0"/>
              <a:t>ImageNet</a:t>
            </a:r>
            <a:r>
              <a:rPr lang="zh-CN" altLang="en-US" dirty="0"/>
              <a:t>预训练分类模型初始化参数，就是说用</a:t>
            </a:r>
            <a:r>
              <a:rPr lang="en-US" altLang="zh-CN" dirty="0"/>
              <a:t>ImageNet</a:t>
            </a:r>
            <a:r>
              <a:rPr lang="zh-CN" altLang="en-US" dirty="0"/>
              <a:t>来训练一个</a:t>
            </a:r>
            <a:r>
              <a:rPr lang="en-US" altLang="zh-CN" dirty="0"/>
              <a:t>CNN</a:t>
            </a:r>
            <a:r>
              <a:rPr lang="zh-CN" altLang="en-US" dirty="0"/>
              <a:t>的图像分类网络，得到的参数作为这个前置卷积网络的初始化参数。</a:t>
            </a:r>
            <a:r>
              <a:rPr lang="en-US" altLang="zh-CN" dirty="0"/>
              <a:t>----</a:t>
            </a:r>
            <a:r>
              <a:rPr lang="zh-CN" altLang="en-US" dirty="0"/>
              <a:t>你想想，这个网络表达的就是图像的特征啊，是可以用来进行分类的特征啊。</a:t>
            </a:r>
            <a:endParaRPr lang="en-US" altLang="zh-CN" dirty="0"/>
          </a:p>
          <a:p>
            <a:r>
              <a:rPr lang="zh-CN" altLang="en-US" dirty="0"/>
              <a:t>（</a:t>
            </a:r>
            <a:r>
              <a:rPr lang="en-US" altLang="zh-CN" dirty="0"/>
              <a:t>2</a:t>
            </a:r>
            <a:r>
              <a:rPr lang="zh-CN" altLang="en-US" dirty="0"/>
              <a:t>）</a:t>
            </a:r>
            <a:r>
              <a:rPr lang="en-US" altLang="zh-CN" dirty="0"/>
              <a:t>RPN</a:t>
            </a:r>
            <a:r>
              <a:rPr lang="zh-CN" altLang="en-US" dirty="0"/>
              <a:t>是固定住的，只是利用其训练结果生成的建议框去训练</a:t>
            </a:r>
            <a:r>
              <a:rPr lang="en-US" altLang="zh-CN" dirty="0"/>
              <a:t>Fast  RCNN</a:t>
            </a:r>
            <a:r>
              <a:rPr lang="zh-CN" altLang="en-US" dirty="0"/>
              <a:t>，同时以前那个前置卷积网络也要重新初始化。</a:t>
            </a:r>
            <a:endParaRPr lang="en-US" altLang="zh-CN" dirty="0"/>
          </a:p>
          <a:p>
            <a:r>
              <a:rPr lang="zh-CN" altLang="en-US" dirty="0"/>
              <a:t>（</a:t>
            </a:r>
            <a:r>
              <a:rPr lang="en-US" altLang="zh-CN" dirty="0"/>
              <a:t>3</a:t>
            </a:r>
            <a:r>
              <a:rPr lang="zh-CN" altLang="en-US" dirty="0"/>
              <a:t>）经过上一步，前置网络获得了参数，固定这部分参数不变，去单独训练</a:t>
            </a:r>
            <a:r>
              <a:rPr lang="en-US" altLang="zh-CN" dirty="0"/>
              <a:t>RPN</a:t>
            </a:r>
            <a:r>
              <a:rPr lang="zh-CN" altLang="en-US" dirty="0"/>
              <a:t>。</a:t>
            </a:r>
            <a:endParaRPr lang="en-US" altLang="zh-CN" dirty="0"/>
          </a:p>
          <a:p>
            <a:r>
              <a:rPr lang="zh-CN" altLang="en-US" dirty="0"/>
              <a:t>（</a:t>
            </a:r>
            <a:r>
              <a:rPr lang="en-US" altLang="zh-CN" dirty="0"/>
              <a:t>4</a:t>
            </a:r>
            <a:r>
              <a:rPr lang="zh-CN" altLang="en-US" dirty="0"/>
              <a:t>）同样固定前置网络参数，去训练</a:t>
            </a:r>
            <a:r>
              <a:rPr lang="en-US" altLang="zh-CN" dirty="0"/>
              <a:t>Fast RCNN.</a:t>
            </a:r>
            <a:endParaRPr lang="en-US" altLang="zh-CN" dirty="0"/>
          </a:p>
          <a:p>
            <a:endParaRPr lang="en-US" altLang="zh-CN" dirty="0"/>
          </a:p>
          <a:p>
            <a:r>
              <a:rPr lang="zh-CN" altLang="en-US" b="1" dirty="0"/>
              <a:t>可见：最后</a:t>
            </a:r>
            <a:r>
              <a:rPr lang="en-US" altLang="zh-CN" b="1" dirty="0"/>
              <a:t>RPN</a:t>
            </a:r>
            <a:r>
              <a:rPr lang="zh-CN" altLang="en-US" b="1" dirty="0"/>
              <a:t>网络与</a:t>
            </a:r>
            <a:r>
              <a:rPr lang="en-US" altLang="zh-CN" b="1" dirty="0"/>
              <a:t>Fast RCNN</a:t>
            </a:r>
            <a:r>
              <a:rPr lang="zh-CN" altLang="en-US" b="1" dirty="0"/>
              <a:t>网络共享前置卷积网络层参数，构成一个统一网络。 </a:t>
            </a:r>
            <a:endParaRPr lang="zh-CN" altLang="en-US" b="1"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FF0000"/>
                </a:solidFill>
              </a:rPr>
              <a:t>提出的</a:t>
            </a:r>
            <a:r>
              <a:rPr lang="en-US" altLang="zh-CN" sz="1200" dirty="0">
                <a:solidFill>
                  <a:srgbClr val="FF0000"/>
                </a:solidFill>
              </a:rPr>
              <a:t>RPN</a:t>
            </a:r>
            <a:r>
              <a:rPr lang="zh-CN" altLang="en-US" sz="1200" dirty="0">
                <a:solidFill>
                  <a:srgbClr val="FF0000"/>
                </a:solidFill>
              </a:rPr>
              <a:t>网络取代</a:t>
            </a:r>
            <a:r>
              <a:rPr lang="en-US" altLang="zh-CN" sz="1200" dirty="0">
                <a:solidFill>
                  <a:srgbClr val="FF0000"/>
                </a:solidFill>
              </a:rPr>
              <a:t>Selective Search</a:t>
            </a:r>
            <a:r>
              <a:rPr lang="zh-CN" altLang="en-US" sz="1200" dirty="0">
                <a:solidFill>
                  <a:srgbClr val="FF0000"/>
                </a:solidFill>
              </a:rPr>
              <a:t>算法使得检测任务可以由神经网络端到端地完成</a:t>
            </a:r>
            <a:r>
              <a:rPr lang="zh-CN" altLang="en-US" sz="1200" dirty="0"/>
              <a:t>。</a:t>
            </a:r>
            <a:endParaRPr lang="en-US" altLang="zh-CN" sz="1200" dirty="0"/>
          </a:p>
          <a:p>
            <a:r>
              <a:rPr lang="en-US" altLang="zh-CN" sz="1200" dirty="0">
                <a:solidFill>
                  <a:srgbClr val="FF0000"/>
                </a:solidFill>
              </a:rPr>
              <a:t>RPN: Regional Proposal Networks</a:t>
            </a:r>
            <a:endParaRPr lang="en-US" altLang="zh-CN" sz="1200" dirty="0">
              <a:solidFill>
                <a:srgbClr val="FF0000"/>
              </a:solidFill>
            </a:endParaRPr>
          </a:p>
          <a:p>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粗略的讲，</a:t>
            </a:r>
            <a:r>
              <a:rPr lang="en-US" altLang="zh-CN" sz="1200" dirty="0"/>
              <a:t>Faster R-CNN = RPN + Fast R-CNN，</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跟</a:t>
            </a:r>
            <a:r>
              <a:rPr lang="en-US" altLang="zh-CN" sz="1200" dirty="0"/>
              <a:t>RCNN</a:t>
            </a:r>
            <a:r>
              <a:rPr lang="zh-CN" altLang="en-US" sz="1200" dirty="0"/>
              <a:t>共享卷积计算的特性使得</a:t>
            </a:r>
            <a:r>
              <a:rPr lang="en-US" altLang="zh-CN" sz="1200" dirty="0"/>
              <a:t>RPN</a:t>
            </a:r>
            <a:r>
              <a:rPr lang="zh-CN" altLang="en-US" sz="1200" dirty="0"/>
              <a:t>引入的计算量很小，使得</a:t>
            </a:r>
            <a:r>
              <a:rPr lang="en-US" altLang="zh-CN" sz="1200" dirty="0"/>
              <a:t>Faster R-CNN</a:t>
            </a:r>
            <a:r>
              <a:rPr lang="zh-CN" altLang="en-US" sz="1200" dirty="0"/>
              <a:t>可以在单个</a:t>
            </a:r>
            <a:r>
              <a:rPr lang="en-US" altLang="zh-CN" sz="1200" dirty="0"/>
              <a:t>GPU</a:t>
            </a:r>
            <a:r>
              <a:rPr lang="zh-CN" altLang="en-US" sz="1200" dirty="0"/>
              <a:t>上以</a:t>
            </a:r>
            <a:r>
              <a:rPr lang="en-US" altLang="zh-CN" sz="1200" dirty="0"/>
              <a:t>5fps</a:t>
            </a:r>
            <a:r>
              <a:rPr lang="zh-CN" altLang="en-US" sz="1200" dirty="0"/>
              <a:t>的速度运行，而在精度方面达到</a:t>
            </a:r>
            <a:r>
              <a:rPr lang="en-US" altLang="zh-CN" sz="1200" dirty="0" err="1">
                <a:solidFill>
                  <a:srgbClr val="FF0000"/>
                </a:solidFill>
              </a:rPr>
              <a:t>SOTA</a:t>
            </a:r>
            <a:r>
              <a:rPr lang="en-US" altLang="zh-CN" sz="1200" dirty="0" err="1"/>
              <a:t>（State</a:t>
            </a:r>
            <a:r>
              <a:rPr lang="en-US" altLang="zh-CN" sz="1200" dirty="0"/>
              <a:t> of the Art，</a:t>
            </a:r>
            <a:r>
              <a:rPr lang="zh-CN" altLang="en-US" sz="1200" dirty="0"/>
              <a:t>当前最佳）。</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从图中看，可分为两部分：那个</a:t>
            </a:r>
            <a:r>
              <a:rPr lang="en-US" altLang="zh-CN" sz="1200" dirty="0"/>
              <a:t>RPN</a:t>
            </a:r>
            <a:r>
              <a:rPr lang="zh-CN" altLang="en-US" sz="1200" dirty="0"/>
              <a:t>是一部分，剩下的部分是另一部分。</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我们只要将</a:t>
            </a:r>
            <a:r>
              <a:rPr lang="en-US" altLang="zh-CN" sz="1200" dirty="0"/>
              <a:t>PRN</a:t>
            </a:r>
            <a:r>
              <a:rPr lang="zh-CN" altLang="en-US" sz="1200" dirty="0"/>
              <a:t>讲明白，就</a:t>
            </a:r>
            <a:r>
              <a:rPr lang="en-US" altLang="zh-CN" sz="1200" dirty="0"/>
              <a:t>OK</a:t>
            </a:r>
            <a:r>
              <a:rPr lang="zh-CN" altLang="en-US" sz="1200" dirty="0"/>
              <a:t>了。</a:t>
            </a:r>
            <a:endParaRPr lang="zh-CN" altLang="en-US" sz="1200" dirty="0"/>
          </a:p>
          <a:p>
            <a:endParaRPr lang="en-US" altLang="zh-CN" dirty="0"/>
          </a:p>
          <a:p>
            <a:r>
              <a:rPr lang="zh-CN" altLang="en-US" dirty="0"/>
              <a:t>注意我们的区域候选框也是在</a:t>
            </a:r>
            <a:r>
              <a:rPr lang="en-US" altLang="zh-CN" dirty="0"/>
              <a:t>feature maps</a:t>
            </a:r>
            <a:r>
              <a:rPr lang="zh-CN" altLang="en-US" dirty="0"/>
              <a:t>基础上产生的。而在</a:t>
            </a:r>
            <a:r>
              <a:rPr lang="en-US" altLang="zh-CN" dirty="0"/>
              <a:t>fast R-CNN</a:t>
            </a:r>
            <a:r>
              <a:rPr lang="zh-CN" altLang="en-US" dirty="0"/>
              <a:t>中，候选框是在原图中产生的，也就是在</a:t>
            </a:r>
            <a:r>
              <a:rPr lang="en-US" altLang="zh-CN" dirty="0"/>
              <a:t>feature map</a:t>
            </a:r>
            <a:r>
              <a:rPr lang="zh-CN" altLang="en-US" dirty="0"/>
              <a:t>之前产生的。</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Faster RCNN</a:t>
            </a:r>
            <a:r>
              <a:rPr lang="zh-CN" altLang="en-US" dirty="0"/>
              <a:t>中，四个任务都集中一个</a:t>
            </a:r>
            <a:r>
              <a:rPr lang="en-US" altLang="zh-CN" dirty="0"/>
              <a:t>CNN</a:t>
            </a:r>
            <a:r>
              <a:rPr lang="zh-CN" altLang="en-US" dirty="0"/>
              <a:t>中，见其最后一行的那个（</a:t>
            </a:r>
            <a:r>
              <a:rPr lang="en-US" altLang="zh-CN" dirty="0"/>
              <a:t>CNN</a:t>
            </a:r>
            <a:r>
              <a:rPr lang="zh-CN" altLang="en-US" dirty="0"/>
              <a:t>）表示。</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学习深度学习，可挑若干经典网络深入学习。在掌握思想理论基础上，入代码。</a:t>
            </a:r>
            <a:endParaRPr lang="en-US" altLang="zh-CN" dirty="0"/>
          </a:p>
          <a:p>
            <a:r>
              <a:rPr lang="zh-CN" altLang="en-US" dirty="0">
                <a:sym typeface="+mn-ea"/>
              </a:rPr>
              <a:t>学习理论目的：掌握思想，掌握深度学习思维模式；</a:t>
            </a:r>
            <a:endParaRPr lang="en-US" altLang="zh-CN" dirty="0"/>
          </a:p>
          <a:p>
            <a:r>
              <a:rPr lang="zh-CN" altLang="en-US" dirty="0">
                <a:sym typeface="+mn-ea"/>
              </a:rPr>
              <a:t>学习代码目的：熟悉代码细节，更深入理解之。</a:t>
            </a:r>
            <a:endParaRPr lang="zh-CN" altLang="en-US" dirty="0"/>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主要内容就来自于这个人的。</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识别图像中存在的内容和检测其位置</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前者是对前背景分离的拓展，要求分离开具有不同语义的图像部分，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而后者是检测任务的拓展，要求描述出目标的轮廓（相比检测框更为精细）。</a:t>
            </a:r>
            <a:endParaRPr lang="en-US" altLang="zh-CN" dirty="0"/>
          </a:p>
          <a:p>
            <a:r>
              <a:rPr lang="zh-CN" altLang="en-US" dirty="0"/>
              <a:t>目前的分割任务主要有两种：</a:t>
            </a:r>
            <a:endParaRPr lang="zh-CN" altLang="en-US" dirty="0"/>
          </a:p>
          <a:p>
            <a:r>
              <a:rPr lang="zh-CN" altLang="en-US" dirty="0"/>
              <a:t>（</a:t>
            </a:r>
            <a:r>
              <a:rPr lang="en-US" altLang="zh-CN" dirty="0"/>
              <a:t>1</a:t>
            </a:r>
            <a:r>
              <a:rPr lang="zh-CN" altLang="en-US" dirty="0"/>
              <a:t>）像素级别的语义分割：</a:t>
            </a:r>
            <a:r>
              <a:rPr lang="zh-CN" altLang="en-US" dirty="0">
                <a:sym typeface="+mn-ea"/>
              </a:rPr>
              <a:t>对图像中的每个像素都划分出对应的类别，即实现像素级别的分类；</a:t>
            </a:r>
            <a:endParaRPr lang="zh-CN" altLang="en-US" dirty="0"/>
          </a:p>
          <a:p>
            <a:r>
              <a:rPr lang="zh-CN" altLang="en-US" dirty="0"/>
              <a:t>（</a:t>
            </a:r>
            <a:r>
              <a:rPr lang="en-US" altLang="zh-CN" dirty="0"/>
              <a:t>2</a:t>
            </a:r>
            <a:r>
              <a:rPr lang="zh-CN" altLang="en-US" dirty="0"/>
              <a:t>）实例分割：</a:t>
            </a:r>
            <a:r>
              <a:rPr lang="zh-CN" altLang="en-US" dirty="0">
                <a:sym typeface="+mn-ea"/>
              </a:rPr>
              <a:t>实例是</a:t>
            </a:r>
            <a:r>
              <a:rPr lang="zh-CN" altLang="en-US" dirty="0"/>
              <a:t>类的具体对象，所以实例分割不但要进行像素级别的分类，还需在具体的类别基础上区别开不同的实例。</a:t>
            </a:r>
            <a:endParaRPr lang="zh-CN" altLang="en-US" dirty="0"/>
          </a:p>
          <a:p>
            <a:r>
              <a:rPr lang="zh-CN" altLang="en-US" dirty="0">
                <a:sym typeface="+mn-ea"/>
              </a:rPr>
              <a:t>目标检测和语义分割的结合，在图像中将目标检测出来（目标检测），然后对每个像素打上标签（语义分割）。</a:t>
            </a:r>
            <a:endParaRPr lang="zh-CN" altLang="en-US" dirty="0"/>
          </a:p>
          <a:p>
            <a:r>
              <a:rPr lang="zh-CN" altLang="en-US" dirty="0"/>
              <a:t>比如说图像有多个人甲、乙、丙，那边他们的语义分割结果都是人，而实例分割结果却是不同的对象</a:t>
            </a:r>
            <a:endParaRPr lang="zh-CN" altLang="en-US" dirty="0"/>
          </a:p>
          <a:p>
            <a:r>
              <a:rPr lang="zh-CN" altLang="en-US" dirty="0"/>
              <a:t>对比上图、下图，如以人（person）为目标，</a:t>
            </a:r>
            <a:endParaRPr lang="zh-CN" altLang="en-US" dirty="0"/>
          </a:p>
          <a:p>
            <a:r>
              <a:rPr lang="zh-CN" altLang="en-US" dirty="0"/>
              <a:t>语义分割：不区分属于相同类别的不同实例（所有人都标为红色），实例分割：区分同类的不同实例（使用不同颜色区分不同的人）</a:t>
            </a:r>
            <a:endParaRPr lang="zh-CN" altLang="en-US" dirty="0"/>
          </a:p>
          <a:p>
            <a:r>
              <a:rPr lang="en-US" altLang="zh-CN" dirty="0"/>
              <a:t>————————————————</a:t>
            </a:r>
            <a:endParaRPr lang="en-US" altLang="zh-CN" dirty="0"/>
          </a:p>
          <a:p>
            <a:r>
              <a:rPr lang="zh-CN" altLang="en-US" dirty="0"/>
              <a:t>原文链接：</a:t>
            </a:r>
            <a:r>
              <a:rPr lang="en-US" altLang="zh-CN" dirty="0"/>
              <a:t>https://blog.csdn.net/lanyuxuan100/article/details/70800246</a:t>
            </a:r>
            <a:endParaRPr lang="en-US" altLang="zh-CN" dirty="0"/>
          </a:p>
          <a:p>
            <a:pPr algn="l"/>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https://www.bilibili.com/video/BV1af4y1m7iL?p=1&amp;share_medium=android&amp;share_plat=android&amp;share_session_id=1c8af9ab-3ae3-4ec3-b35a-75e776e54910&amp;share_source=WEIXIN&amp;share_tag=s_i&amp;timestamp=1635594474&amp;unique_k=HiGGsX</a:t>
            </a:r>
            <a:endParaRPr lang="en-US" altLang="zh-CN" dirty="0"/>
          </a:p>
          <a:p>
            <a:endParaRPr lang="en-US" altLang="zh-CN" dirty="0"/>
          </a:p>
          <a:p>
            <a:r>
              <a:rPr lang="en-US" altLang="zh-CN" dirty="0"/>
              <a:t>https://blog.csdn.net/qq_37541097/article/details/103482003</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R-CNN</a:t>
            </a:r>
            <a:r>
              <a:rPr lang="zh-CN" altLang="en-US" dirty="0"/>
              <a:t>那篇文章，</a:t>
            </a:r>
            <a:r>
              <a:rPr lang="en-US" altLang="zh-CN" dirty="0"/>
              <a:t>2014</a:t>
            </a:r>
            <a:r>
              <a:rPr lang="zh-CN" altLang="en-US" dirty="0"/>
              <a:t>年提出，作者是大牛</a:t>
            </a:r>
            <a:endParaRPr lang="en-US" altLang="zh-CN" dirty="0"/>
          </a:p>
          <a:p>
            <a:r>
              <a:rPr lang="zh-CN" altLang="en-US" dirty="0"/>
              <a:t>在其之前，都是用传统的方法，特征都是人为给出的</a:t>
            </a:r>
            <a:r>
              <a:rPr lang="en-US" altLang="zh-CN" dirty="0"/>
              <a:t>, </a:t>
            </a:r>
            <a:r>
              <a:rPr lang="zh-CN" altLang="en-US" dirty="0">
                <a:sym typeface="+mn-ea"/>
              </a:rPr>
              <a:t>传统</a:t>
            </a:r>
            <a:r>
              <a:rPr lang="zh-CN" altLang="en-US" dirty="0"/>
              <a:t>检测率只有</a:t>
            </a:r>
            <a:r>
              <a:rPr lang="en-US" altLang="zh-CN" dirty="0"/>
              <a:t>30%</a:t>
            </a:r>
            <a:r>
              <a:rPr lang="zh-CN" altLang="en-US" dirty="0"/>
              <a:t>多，而</a:t>
            </a:r>
            <a:r>
              <a:rPr lang="en-US" altLang="zh-CN" dirty="0"/>
              <a:t>2014</a:t>
            </a:r>
            <a:r>
              <a:rPr lang="zh-CN" altLang="en-US" dirty="0"/>
              <a:t>年提出</a:t>
            </a:r>
            <a:r>
              <a:rPr lang="en-US" altLang="zh-CN" dirty="0"/>
              <a:t>R-CNN</a:t>
            </a:r>
            <a:r>
              <a:rPr lang="zh-CN" altLang="en-US" dirty="0"/>
              <a:t>后， 直接提高到了</a:t>
            </a:r>
            <a:r>
              <a:rPr lang="en-US" altLang="zh-CN" dirty="0"/>
              <a:t>50%</a:t>
            </a:r>
            <a:r>
              <a:rPr lang="zh-CN" altLang="en-US" dirty="0"/>
              <a:t>多。</a:t>
            </a:r>
            <a:endParaRPr lang="en-US" altLang="zh-CN" dirty="0"/>
          </a:p>
          <a:p>
            <a:r>
              <a:rPr lang="zh-CN" altLang="en-US" dirty="0"/>
              <a:t>题目：</a:t>
            </a:r>
            <a:r>
              <a:rPr lang="en-US" altLang="zh-CN" dirty="0"/>
              <a:t>R-CNN (Region with CNN feature) </a:t>
            </a:r>
            <a:r>
              <a:rPr lang="zh-CN" altLang="en-US" dirty="0"/>
              <a:t>含义是，其用来分类或检测的特征来自于</a:t>
            </a:r>
            <a:r>
              <a:rPr lang="en-US" altLang="zh-CN" dirty="0"/>
              <a:t>CNN.</a:t>
            </a:r>
            <a:endParaRPr lang="en-US" altLang="zh-CN" dirty="0"/>
          </a:p>
          <a:p>
            <a:pPr algn="l"/>
            <a:r>
              <a:rPr lang="zh-CN" altLang="en-US" dirty="0"/>
              <a:t>注意观察图中小标签是：类别，概率。</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963"/>
            <a:ext cx="7772400" cy="1791105"/>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140"/>
            <a:ext cx="6858000" cy="12421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944"/>
        <p:cNvGrpSpPr/>
        <p:nvPr/>
      </p:nvGrpSpPr>
      <p:grpSpPr>
        <a:xfrm>
          <a:off x="0" y="0"/>
          <a:ext cx="0" cy="0"/>
          <a:chOff x="0" y="0"/>
          <a:chExt cx="0" cy="0"/>
        </a:xfrm>
      </p:grpSpPr>
      <p:sp>
        <p:nvSpPr>
          <p:cNvPr id="945" name="Google Shape;945;p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6" name="Google Shape;946;p2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947" name="Google Shape;947;p2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fld>
            <a:endParaRPr lang="en-GB"/>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标题与副标题">
  <p:cSld name="标题与副标题">
    <p:spTree>
      <p:nvGrpSpPr>
        <p:cNvPr id="1" name="Shape 770"/>
        <p:cNvGrpSpPr/>
        <p:nvPr/>
      </p:nvGrpSpPr>
      <p:grpSpPr>
        <a:xfrm>
          <a:off x="0" y="0"/>
          <a:ext cx="0" cy="0"/>
          <a:chOff x="0" y="0"/>
          <a:chExt cx="0" cy="0"/>
        </a:xfrm>
      </p:grpSpPr>
      <p:sp>
        <p:nvSpPr>
          <p:cNvPr id="771" name="Google Shape;771;p189"/>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1pPr>
            <a:lvl2pPr marL="0" marR="0" lvl="1"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2pPr>
            <a:lvl3pPr marL="0" marR="0" lvl="2"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3pPr>
            <a:lvl4pPr marL="0" marR="0" lvl="3"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4pPr>
            <a:lvl5pPr marL="0" marR="0" lvl="4"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5pPr>
            <a:lvl6pPr marL="0" marR="0" lvl="5"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6pPr>
            <a:lvl7pPr marL="0" marR="0" lvl="6"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7pPr>
            <a:lvl8pPr marL="0" marR="0" lvl="7"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8pPr>
            <a:lvl9pPr marL="0" marR="0" lvl="8"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9pPr>
          </a:lstStyle>
          <a:p>
            <a:pPr marL="0" lvl="0" indent="0">
              <a:spcBef>
                <a:spcPts val="0"/>
              </a:spcBef>
              <a:spcAft>
                <a:spcPts val="0"/>
              </a:spcAft>
              <a:buNone/>
            </a:pPr>
            <a:fld id="{00000000-1234-1234-1234-123412341234}" type="slidenum">
              <a:rPr lang="en-GB"/>
            </a:fld>
            <a:endParaRPr lang="en-GB"/>
          </a:p>
        </p:txBody>
      </p:sp>
      <p:pic>
        <p:nvPicPr>
          <p:cNvPr id="3" name="图片 2"/>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
        <p:nvSpPr>
          <p:cNvPr id="11" name="矩形 10"/>
          <p:cNvSpPr/>
          <p:nvPr userDrawn="1"/>
        </p:nvSpPr>
        <p:spPr>
          <a:xfrm>
            <a:off x="6563995" y="48260"/>
            <a:ext cx="2588895" cy="815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12" name="图片 11"/>
          <p:cNvPicPr>
            <a:picLocks noChangeAspect="1"/>
          </p:cNvPicPr>
          <p:nvPr userDrawn="1"/>
        </p:nvPicPr>
        <p:blipFill>
          <a:blip r:embed="rId2"/>
          <a:stretch>
            <a:fillRect/>
          </a:stretch>
        </p:blipFill>
        <p:spPr>
          <a:xfrm>
            <a:off x="7381875" y="-28575"/>
            <a:ext cx="1673225" cy="6019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400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877"/>
            <a:ext cx="7886700" cy="1125395"/>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06"/>
            <a:ext cx="7886700" cy="99439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158"/>
            <a:ext cx="3868340"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9232"/>
            <a:ext cx="3868340"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1158"/>
            <a:ext cx="3887391"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9232"/>
            <a:ext cx="3887391"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10" name="图片 9"/>
          <p:cNvPicPr>
            <a:picLocks noChangeAspect="1"/>
          </p:cNvPicPr>
          <p:nvPr userDrawn="1"/>
        </p:nvPicPr>
        <p:blipFill>
          <a:blip r:embed="rId2"/>
          <a:stretch>
            <a:fillRect/>
          </a:stretch>
        </p:blipFill>
        <p:spPr>
          <a:xfrm>
            <a:off x="6457950" y="165765"/>
            <a:ext cx="2597150" cy="607126"/>
          </a:xfrm>
          <a:prstGeom prst="rect">
            <a:avLst/>
          </a:prstGeom>
        </p:spPr>
      </p:pic>
      <p:pic>
        <p:nvPicPr>
          <p:cNvPr id="12" name="图片 1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78"/>
            <a:ext cx="2949178" cy="1200422"/>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37"/>
            <a:ext cx="4629150" cy="365604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399"/>
            <a:ext cx="2949178" cy="285933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71000" t="1000" r="1000" b="8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06"/>
            <a:ext cx="7886700" cy="99439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528"/>
            <a:ext cx="7886700" cy="326424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8342"/>
            <a:ext cx="2057400" cy="273906"/>
          </a:xfrm>
          <a:prstGeom prst="rect">
            <a:avLst/>
          </a:prstGeom>
        </p:spPr>
        <p:txBody>
          <a:bodyPr vert="horz" lIns="91440" tIns="45720" rIns="91440" bIns="45720" rtlCol="0" anchor="ctr"/>
          <a:lstStyle>
            <a:lvl1pPr algn="l">
              <a:defRPr sz="900">
                <a:solidFill>
                  <a:schemeClr val="tx1">
                    <a:tint val="75000"/>
                  </a:schemeClr>
                </a:solidFill>
              </a:defRPr>
            </a:lvl1p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3"/>
          </p:nvPr>
        </p:nvSpPr>
        <p:spPr>
          <a:xfrm>
            <a:off x="3028950" y="4768342"/>
            <a:ext cx="3086100" cy="27390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342"/>
            <a:ext cx="2057400" cy="273906"/>
          </a:xfrm>
          <a:prstGeom prst="rect">
            <a:avLst/>
          </a:prstGeom>
        </p:spPr>
        <p:txBody>
          <a:bodyPr vert="horz" lIns="91440" tIns="45720" rIns="91440" bIns="45720" rtlCol="0" anchor="ctr"/>
          <a:lstStyle>
            <a:lvl1pPr algn="r">
              <a:defRPr sz="900">
                <a:solidFill>
                  <a:schemeClr val="tx1">
                    <a:tint val="75000"/>
                  </a:schemeClr>
                </a:solidFill>
              </a:defRPr>
            </a:lvl1pPr>
          </a:lstStyle>
          <a:p>
            <a:fld id="{A56CA248-7BE1-4335-B3FB-1E6869F2EC71}" type="slidenum">
              <a:rPr lang="zh-CN" altLang="en-US" smtClean="0"/>
            </a:fld>
            <a:endParaRPr lang="zh-CN" altLang="en-US"/>
          </a:p>
        </p:txBody>
      </p:sp>
      <p:sp>
        <p:nvSpPr>
          <p:cNvPr id="8" name="矩形 7"/>
          <p:cNvSpPr/>
          <p:nvPr userDrawn="1"/>
        </p:nvSpPr>
        <p:spPr>
          <a:xfrm>
            <a:off x="6523355" y="83820"/>
            <a:ext cx="2524125" cy="64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9" name="图片 8"/>
          <p:cNvPicPr>
            <a:picLocks noChangeAspect="1"/>
          </p:cNvPicPr>
          <p:nvPr userDrawn="1"/>
        </p:nvPicPr>
        <p:blipFill>
          <a:blip r:embed="rId18"/>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DF0EA9F-13A1-42BA-97AC-94DDCCF092E8}"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AD5BB1-9BE5-4348-8E2B-00376F31D2C2}" type="slidenum">
              <a:rPr lang="zh-CN" altLang="en-US" smtClean="0"/>
            </a:fld>
            <a:endParaRPr lang="zh-CN" altLang="en-US"/>
          </a:p>
        </p:txBody>
      </p:sp>
      <p:pic>
        <p:nvPicPr>
          <p:cNvPr id="9" name="图片 8"/>
          <p:cNvPicPr>
            <a:picLocks noChangeAspect="1"/>
          </p:cNvPicPr>
          <p:nvPr userDrawn="1"/>
        </p:nvPicPr>
        <p:blipFill>
          <a:blip r:embed="rId12"/>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oleObject" Target="../embeddings/oleObject1.bin"/><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oleObject" Target="../embeddings/oleObject2.bin"/><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5.webp"/></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6.xml"/><Relationship Id="rId2" Type="http://schemas.openxmlformats.org/officeDocument/2006/relationships/image" Target="../media/image34.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6.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6.xml"/><Relationship Id="rId2" Type="http://schemas.openxmlformats.org/officeDocument/2006/relationships/image" Target="../media/image40.png"/><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6.xml"/><Relationship Id="rId2" Type="http://schemas.openxmlformats.org/officeDocument/2006/relationships/image" Target="../media/image42.png"/><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themeOverride" Target="../theme/themeOverride1.xml"/><Relationship Id="rId2" Type="http://schemas.openxmlformats.org/officeDocument/2006/relationships/image" Target="../media/image9.jpe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image" Target="../media/image55.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6.xml"/><Relationship Id="rId2" Type="http://schemas.openxmlformats.org/officeDocument/2006/relationships/image" Target="../media/image53.png"/><Relationship Id="rId1"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6.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1.xml"/><Relationship Id="rId5" Type="http://schemas.openxmlformats.org/officeDocument/2006/relationships/slideLayout" Target="../slideLayouts/slideLayout6.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53.png"/><Relationship Id="rId1" Type="http://schemas.openxmlformats.org/officeDocument/2006/relationships/image" Target="../media/image59.pn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52.xml"/><Relationship Id="rId6"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0.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59.png"/></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2.xml"/><Relationship Id="rId5" Type="http://schemas.openxmlformats.org/officeDocument/2006/relationships/hyperlink" Target="https://zhuanlan.zhihu.com/p/32525231%0d" TargetMode="External"/><Relationship Id="rId4" Type="http://schemas.openxmlformats.org/officeDocument/2006/relationships/hyperlink" Target="https://www.cnblogs.com/magicpig666/p/8514712.html" TargetMode="External"/><Relationship Id="rId3" Type="http://schemas.openxmlformats.org/officeDocument/2006/relationships/hyperlink" Target="https://github.com/WZMIAOMIAO/deep-learning-for-image-processing" TargetMode="External"/><Relationship Id="rId2" Type="http://schemas.openxmlformats.org/officeDocument/2006/relationships/hyperlink" Target="https://space.bilibili.com/18161609/channel/series" TargetMode="External"/><Relationship Id="rId1" Type="http://schemas.openxmlformats.org/officeDocument/2006/relationships/hyperlink" Target="https://blog.csdn.net/qq_37541097/article/details/103482003"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05918" y="1753367"/>
            <a:ext cx="1399540" cy="1021715"/>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 name="组合 1"/>
          <p:cNvGrpSpPr/>
          <p:nvPr/>
        </p:nvGrpSpPr>
        <p:grpSpPr>
          <a:xfrm>
            <a:off x="256865" y="1825551"/>
            <a:ext cx="5460365" cy="1021286"/>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489292" y="1867489"/>
            <a:ext cx="918161" cy="918159"/>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grpSp>
        <p:nvGrpSpPr>
          <p:cNvPr id="4" name="组合 3"/>
          <p:cNvGrpSpPr/>
          <p:nvPr/>
        </p:nvGrpSpPr>
        <p:grpSpPr>
          <a:xfrm>
            <a:off x="1478863" y="1867488"/>
            <a:ext cx="918161" cy="918159"/>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sp>
        <p:nvSpPr>
          <p:cNvPr id="13" name="TextBox 12"/>
          <p:cNvSpPr txBox="1"/>
          <p:nvPr/>
        </p:nvSpPr>
        <p:spPr>
          <a:xfrm>
            <a:off x="2064153" y="1975816"/>
            <a:ext cx="3925173" cy="52197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图像处理与深度学习</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702935" y="1886585"/>
            <a:ext cx="1948815" cy="252730"/>
          </a:xfrm>
          <a:prstGeom prst="rect">
            <a:avLst/>
          </a:prstGeom>
          <a:noFill/>
        </p:spPr>
        <p:txBody>
          <a:bodyPr wrap="square" rtlCol="0">
            <a:spAutoFit/>
          </a:bodyPr>
          <a:lstStyle/>
          <a:p>
            <a:pPr algn="ctr"/>
            <a:r>
              <a:rPr lang="zh-CN" altLang="en-US" sz="1050" b="1" dirty="0">
                <a:solidFill>
                  <a:schemeClr val="accent1"/>
                </a:solidFill>
                <a:latin typeface="微软雅黑" panose="020B0503020204020204" pitchFamily="34" charset="-122"/>
                <a:ea typeface="微软雅黑" panose="020B0503020204020204" pitchFamily="34" charset="-122"/>
              </a:rPr>
              <a:t>聂笑盈</a:t>
            </a:r>
            <a:endParaRPr lang="zh-CN" altLang="en-US" sz="1050" b="1" dirty="0">
              <a:solidFill>
                <a:schemeClr val="accent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740400" y="2133600"/>
            <a:ext cx="1915795" cy="245110"/>
          </a:xfrm>
          <a:prstGeom prst="rect">
            <a:avLst/>
          </a:prstGeom>
          <a:noFill/>
        </p:spPr>
        <p:txBody>
          <a:bodyPr wrap="square" rtlCol="0">
            <a:spAutoFit/>
          </a:bodyPr>
          <a:lstStyle/>
          <a:p>
            <a:pPr algn="ctr"/>
            <a:r>
              <a:rPr lang="zh-CN" altLang="en-US" sz="1000" b="1" smtClean="0">
                <a:solidFill>
                  <a:schemeClr val="accent1"/>
                </a:solidFill>
                <a:latin typeface="微软雅黑" panose="020B0503020204020204" pitchFamily="34" charset="-122"/>
                <a:ea typeface="微软雅黑" panose="020B0503020204020204" pitchFamily="34" charset="-122"/>
              </a:rPr>
              <a:t>北京林业大学</a:t>
            </a:r>
            <a:r>
              <a:rPr lang="en-US" altLang="zh-CN" sz="1000" b="1" smtClean="0">
                <a:solidFill>
                  <a:schemeClr val="accent1"/>
                </a:solidFill>
                <a:latin typeface="微软雅黑" panose="020B0503020204020204" pitchFamily="34" charset="-122"/>
                <a:ea typeface="微软雅黑" panose="020B0503020204020204" pitchFamily="34" charset="-122"/>
              </a:rPr>
              <a:t>  </a:t>
            </a:r>
            <a:r>
              <a:rPr lang="zh-CN" altLang="en-US" sz="1000" b="1" smtClean="0">
                <a:solidFill>
                  <a:schemeClr val="accent1"/>
                </a:solidFill>
                <a:latin typeface="微软雅黑" panose="020B0503020204020204" pitchFamily="34" charset="-122"/>
                <a:ea typeface="微软雅黑" panose="020B0503020204020204" pitchFamily="34" charset="-122"/>
              </a:rPr>
              <a:t>信息</a:t>
            </a:r>
            <a:r>
              <a:rPr lang="zh-CN" altLang="en-US" sz="1000" b="1" smtClean="0">
                <a:solidFill>
                  <a:schemeClr val="accent1"/>
                </a:solidFill>
                <a:latin typeface="微软雅黑" panose="020B0503020204020204" pitchFamily="34" charset="-122"/>
                <a:ea typeface="微软雅黑" panose="020B0503020204020204" pitchFamily="34" charset="-122"/>
              </a:rPr>
              <a:t>学院</a:t>
            </a:r>
            <a:endParaRPr lang="zh-CN" altLang="en-US" sz="1000" b="1" smtClean="0">
              <a:solidFill>
                <a:schemeClr val="accent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5702935" y="2391410"/>
            <a:ext cx="1976120" cy="245110"/>
          </a:xfrm>
          <a:prstGeom prst="rect">
            <a:avLst/>
          </a:prstGeom>
          <a:noFill/>
        </p:spPr>
        <p:txBody>
          <a:bodyPr wrap="square" rtlCol="0">
            <a:spAutoFit/>
          </a:bodyPr>
          <a:lstStyle/>
          <a:p>
            <a:pPr algn="ctr"/>
            <a:r>
              <a:rPr lang="zh-CN" altLang="en-US" sz="1000" b="1" dirty="0">
                <a:solidFill>
                  <a:schemeClr val="accent1"/>
                </a:solidFill>
                <a:latin typeface="微软雅黑" panose="020B0503020204020204" pitchFamily="34" charset="-122"/>
                <a:ea typeface="微软雅黑" panose="020B0503020204020204" pitchFamily="34" charset="-122"/>
              </a:rPr>
              <a:t>数字媒体</a:t>
            </a:r>
            <a:r>
              <a:rPr lang="zh-CN" altLang="en-US" sz="1000" b="1" dirty="0">
                <a:solidFill>
                  <a:schemeClr val="accent1"/>
                </a:solidFill>
                <a:latin typeface="微软雅黑" panose="020B0503020204020204" pitchFamily="34" charset="-122"/>
                <a:ea typeface="微软雅黑" panose="020B0503020204020204" pitchFamily="34" charset="-122"/>
              </a:rPr>
              <a:t>教研室</a:t>
            </a:r>
            <a:endParaRPr lang="zh-CN" altLang="en-US" sz="1000" b="1"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8503" y="2961946"/>
            <a:ext cx="1454369" cy="2181554"/>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519" y="246527"/>
            <a:ext cx="1858213" cy="1354561"/>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91" y="514577"/>
            <a:ext cx="4004441" cy="920828"/>
          </a:xfrm>
          <a:prstGeom prst="rect">
            <a:avLst/>
          </a:prstGeom>
        </p:spPr>
      </p:pic>
      <p:pic>
        <p:nvPicPr>
          <p:cNvPr id="25" name="图片 24"/>
          <p:cNvPicPr>
            <a:picLocks noChangeAspect="1"/>
          </p:cNvPicPr>
          <p:nvPr/>
        </p:nvPicPr>
        <p:blipFill>
          <a:blip r:embed="rId4"/>
          <a:stretch>
            <a:fillRect/>
          </a:stretch>
        </p:blipFill>
        <p:spPr>
          <a:xfrm>
            <a:off x="1406850" y="3596860"/>
            <a:ext cx="5017499" cy="1112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30016" y="939959"/>
            <a:ext cx="8385334" cy="2594134"/>
          </a:xfrm>
        </p:spPr>
        <p:txBody>
          <a:bodyPr>
            <a:normAutofit/>
          </a:bodyPr>
          <a:lstStyle/>
          <a:p>
            <a:pPr>
              <a:lnSpc>
                <a:spcPct val="110000"/>
              </a:lnSpc>
            </a:pPr>
            <a:r>
              <a:rPr lang="en-US" altLang="zh-CN" dirty="0"/>
              <a:t>R-CNN</a:t>
            </a:r>
            <a:r>
              <a:rPr lang="zh-CN" altLang="en-US" dirty="0"/>
              <a:t>算法流程可分为如下几个步骤</a:t>
            </a:r>
            <a:endParaRPr lang="zh-CN" altLang="en-US" dirty="0"/>
          </a:p>
          <a:p>
            <a:pPr lvl="1">
              <a:lnSpc>
                <a:spcPct val="110000"/>
              </a:lnSpc>
            </a:pPr>
            <a:r>
              <a:rPr lang="en-US" altLang="zh-CN" dirty="0">
                <a:solidFill>
                  <a:schemeClr val="accent6"/>
                </a:solidFill>
                <a:sym typeface="+mn-ea"/>
              </a:rPr>
              <a:t>step1 候选区域选择</a:t>
            </a:r>
            <a:r>
              <a:rPr lang="zh-CN" altLang="en-US" dirty="0">
                <a:solidFill>
                  <a:schemeClr val="accent6"/>
                </a:solidFill>
                <a:sym typeface="+mn-ea"/>
              </a:rPr>
              <a:t>：</a:t>
            </a:r>
            <a:r>
              <a:rPr lang="zh-CN" altLang="en-US" dirty="0"/>
              <a:t>一张图像生成</a:t>
            </a:r>
            <a:r>
              <a:rPr lang="en-US" altLang="zh-CN" dirty="0"/>
              <a:t>1K~2K</a:t>
            </a:r>
            <a:r>
              <a:rPr lang="zh-CN" altLang="en-US" dirty="0"/>
              <a:t>个候选区域</a:t>
            </a:r>
            <a:r>
              <a:rPr lang="en-US" altLang="zh-CN" dirty="0"/>
              <a:t>(</a:t>
            </a:r>
            <a:r>
              <a:rPr lang="zh-CN" altLang="en-US" dirty="0"/>
              <a:t>使用</a:t>
            </a:r>
            <a:r>
              <a:rPr lang="en-US" altLang="zh-CN" dirty="0"/>
              <a:t>Selective Search</a:t>
            </a:r>
            <a:r>
              <a:rPr lang="zh-CN" altLang="en-US" dirty="0"/>
              <a:t>方法</a:t>
            </a:r>
            <a:r>
              <a:rPr lang="en-US" altLang="zh-CN" dirty="0"/>
              <a:t>)</a:t>
            </a:r>
            <a:endParaRPr lang="en-US" altLang="zh-CN" dirty="0">
              <a:solidFill>
                <a:schemeClr val="accent6"/>
              </a:solidFill>
            </a:endParaRPr>
          </a:p>
          <a:p>
            <a:pPr lvl="1">
              <a:lnSpc>
                <a:spcPct val="110000"/>
              </a:lnSpc>
            </a:pPr>
            <a:r>
              <a:rPr lang="en-US" altLang="zh-CN" dirty="0">
                <a:solidFill>
                  <a:schemeClr val="accent6"/>
                </a:solidFill>
                <a:sym typeface="+mn-ea"/>
              </a:rPr>
              <a:t>step2 CNN特征提取</a:t>
            </a:r>
            <a:r>
              <a:rPr lang="zh-CN" altLang="en-US" dirty="0">
                <a:sym typeface="+mn-ea"/>
              </a:rPr>
              <a:t>：</a:t>
            </a:r>
            <a:r>
              <a:rPr lang="zh-CN" altLang="en-US" dirty="0"/>
              <a:t>对每个候选区域，使用</a:t>
            </a:r>
            <a:r>
              <a:rPr lang="en-US" altLang="zh-CN" dirty="0"/>
              <a:t>CNN</a:t>
            </a:r>
            <a:r>
              <a:rPr lang="zh-CN" altLang="en-US" dirty="0"/>
              <a:t>网络</a:t>
            </a:r>
            <a:r>
              <a:rPr lang="en-US" altLang="zh-CN" dirty="0"/>
              <a:t>(</a:t>
            </a:r>
            <a:r>
              <a:rPr lang="zh-CN" altLang="en-US" dirty="0"/>
              <a:t>如</a:t>
            </a:r>
            <a:r>
              <a:rPr lang="en-US" altLang="zh-CN" dirty="0" err="1"/>
              <a:t>AlexNet</a:t>
            </a:r>
            <a:r>
              <a:rPr lang="en-US" altLang="zh-CN" dirty="0"/>
              <a:t>)</a:t>
            </a:r>
            <a:r>
              <a:rPr lang="zh-CN" altLang="en-US" dirty="0"/>
              <a:t>提取特征</a:t>
            </a:r>
            <a:endParaRPr lang="en-US" altLang="zh-CN" dirty="0"/>
          </a:p>
          <a:p>
            <a:pPr lvl="1">
              <a:lnSpc>
                <a:spcPct val="110000"/>
              </a:lnSpc>
            </a:pPr>
            <a:r>
              <a:rPr lang="en-US" altLang="zh-CN" dirty="0">
                <a:solidFill>
                  <a:schemeClr val="accent6"/>
                </a:solidFill>
                <a:sym typeface="+mn-ea"/>
              </a:rPr>
              <a:t>step3 </a:t>
            </a:r>
            <a:r>
              <a:rPr lang="zh-CN" altLang="en-US" dirty="0">
                <a:solidFill>
                  <a:schemeClr val="accent6"/>
                </a:solidFill>
              </a:rPr>
              <a:t>分类与边界回归</a:t>
            </a:r>
            <a:r>
              <a:rPr lang="zh-CN" altLang="en-US" dirty="0"/>
              <a:t>：</a:t>
            </a:r>
            <a:endParaRPr lang="zh-CN" altLang="en-US" dirty="0"/>
          </a:p>
          <a:p>
            <a:pPr lvl="2">
              <a:lnSpc>
                <a:spcPct val="110000"/>
              </a:lnSpc>
            </a:pPr>
            <a:r>
              <a:rPr lang="zh-CN" altLang="en-US" dirty="0">
                <a:solidFill>
                  <a:schemeClr val="accent6"/>
                </a:solidFill>
              </a:rPr>
              <a:t>分类：</a:t>
            </a:r>
            <a:r>
              <a:rPr lang="zh-CN" altLang="en-US" dirty="0"/>
              <a:t>特征送入每一类的</a:t>
            </a:r>
            <a:r>
              <a:rPr lang="en-US" altLang="zh-CN" dirty="0"/>
              <a:t>SVM </a:t>
            </a:r>
            <a:r>
              <a:rPr lang="zh-CN" altLang="en-US" dirty="0"/>
              <a:t>分类器，判别是否属于该类</a:t>
            </a:r>
            <a:endParaRPr lang="zh-CN" altLang="en-US" dirty="0"/>
          </a:p>
          <a:p>
            <a:pPr lvl="2">
              <a:lnSpc>
                <a:spcPct val="110000"/>
              </a:lnSpc>
            </a:pPr>
            <a:r>
              <a:rPr lang="zh-CN" altLang="en-US" dirty="0">
                <a:solidFill>
                  <a:schemeClr val="accent6"/>
                </a:solidFill>
              </a:rPr>
              <a:t>边界回归：</a:t>
            </a:r>
            <a:r>
              <a:rPr lang="zh-CN" altLang="en-US" dirty="0"/>
              <a:t>使用回归器精细修正候选框位置</a:t>
            </a:r>
            <a:endParaRPr lang="zh-CN" altLang="en-US" dirty="0"/>
          </a:p>
        </p:txBody>
      </p:sp>
      <p:sp>
        <p:nvSpPr>
          <p:cNvPr id="3" name="标题 2"/>
          <p:cNvSpPr>
            <a:spLocks noGrp="1"/>
          </p:cNvSpPr>
          <p:nvPr>
            <p:ph type="title"/>
          </p:nvPr>
        </p:nvSpPr>
        <p:spPr>
          <a:xfrm>
            <a:off x="1299210" y="273685"/>
            <a:ext cx="721614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R-CNN (Region with CNN feature)</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rotWithShape="1">
          <a:blip r:embed="rId1"/>
          <a:srcRect t="17202" b="26118"/>
          <a:stretch>
            <a:fillRect/>
          </a:stretch>
        </p:blipFill>
        <p:spPr>
          <a:xfrm>
            <a:off x="0" y="3386657"/>
            <a:ext cx="9144000" cy="1756844"/>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8260" y="1111250"/>
            <a:ext cx="5363845" cy="3823335"/>
          </a:xfrm>
        </p:spPr>
        <p:txBody>
          <a:bodyPr>
            <a:normAutofit/>
          </a:bodyPr>
          <a:lstStyle/>
          <a:p>
            <a:pPr>
              <a:lnSpc>
                <a:spcPct val="130000"/>
              </a:lnSpc>
            </a:pPr>
            <a:r>
              <a:rPr lang="zh-CN" altLang="en-US" dirty="0"/>
              <a:t>目标：从图片中找出物体可能存在的区域</a:t>
            </a:r>
            <a:endParaRPr lang="en-US" altLang="zh-CN" dirty="0"/>
          </a:p>
          <a:p>
            <a:pPr lvl="1">
              <a:lnSpc>
                <a:spcPct val="130000"/>
              </a:lnSpc>
            </a:pPr>
            <a:r>
              <a:rPr lang="zh-CN" altLang="en-US" sz="2000" dirty="0"/>
              <a:t>滑动窗口法，穷举所有区域</a:t>
            </a:r>
            <a:endParaRPr lang="en-US" altLang="zh-CN" sz="2000" dirty="0"/>
          </a:p>
          <a:p>
            <a:pPr lvl="1">
              <a:lnSpc>
                <a:spcPct val="130000"/>
              </a:lnSpc>
            </a:pPr>
            <a:r>
              <a:rPr lang="zh-CN" altLang="en-US" sz="2000" dirty="0"/>
              <a:t>更好的选择：</a:t>
            </a:r>
            <a:r>
              <a:rPr lang="en-US" altLang="zh-CN" sz="2000" dirty="0"/>
              <a:t>选择性搜索</a:t>
            </a:r>
            <a:r>
              <a:rPr lang="zh-CN" altLang="en-US" sz="2000" dirty="0"/>
              <a:t>算法</a:t>
            </a:r>
            <a:r>
              <a:rPr lang="en-US" altLang="zh-CN" sz="1400" b="1" dirty="0">
                <a:sym typeface="+mn-ea"/>
              </a:rPr>
              <a:t>Selective Search</a:t>
            </a:r>
            <a:endParaRPr lang="en-US" altLang="zh-CN" sz="1400" b="1" dirty="0"/>
          </a:p>
          <a:p>
            <a:pPr lvl="2">
              <a:lnSpc>
                <a:spcPct val="130000"/>
              </a:lnSpc>
            </a:pPr>
            <a:r>
              <a:rPr lang="zh-CN" altLang="en-US" sz="1600" dirty="0"/>
              <a:t>通过图像分割的方法得到一些原始区域，然后使用一些合并策略将这些区域合并，得到一个层次化的区域结构，而这些结构就包含着可能需要的物体</a:t>
            </a:r>
            <a:endParaRPr lang="zh-CN" altLang="en-US" sz="1600" dirty="0"/>
          </a:p>
          <a:p>
            <a:pPr lvl="1">
              <a:lnSpc>
                <a:spcPct val="130000"/>
              </a:lnSpc>
            </a:pPr>
            <a:endParaRPr lang="en-US" altLang="zh-CN" sz="1600" dirty="0"/>
          </a:p>
        </p:txBody>
      </p:sp>
      <p:sp>
        <p:nvSpPr>
          <p:cNvPr id="3" name="标题 2"/>
          <p:cNvSpPr>
            <a:spLocks noGrp="1"/>
          </p:cNvSpPr>
          <p:nvPr>
            <p:ph type="title"/>
          </p:nvPr>
        </p:nvSpPr>
        <p:spPr>
          <a:xfrm>
            <a:off x="1370330" y="273685"/>
            <a:ext cx="714502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1. 候选区域的生成</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2050" name="Picture 2" descr="论文笔记：Selective Search for Object Recognition"/>
          <p:cNvPicPr>
            <a:picLocks noChangeAspect="1" noChangeArrowheads="1"/>
          </p:cNvPicPr>
          <p:nvPr/>
        </p:nvPicPr>
        <p:blipFill rotWithShape="1">
          <a:blip r:embed="rId1">
            <a:extLst>
              <a:ext uri="{28A0092B-C50C-407E-A947-70E740481C1C}">
                <a14:useLocalDpi xmlns:a14="http://schemas.microsoft.com/office/drawing/2010/main" val="0"/>
              </a:ext>
            </a:extLst>
          </a:blip>
          <a:srcRect l="19924" t="11873" r="17793" b="10320"/>
          <a:stretch>
            <a:fillRect/>
          </a:stretch>
        </p:blipFill>
        <p:spPr bwMode="auto">
          <a:xfrm>
            <a:off x="5940469" y="782240"/>
            <a:ext cx="3203531" cy="400206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35710" y="273685"/>
            <a:ext cx="727964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选择性搜索</a:t>
            </a:r>
            <a:r>
              <a:rPr lang="en-US" altLang="zh-CN" sz="2400" b="1" dirty="0" smtClean="0">
                <a:solidFill>
                  <a:schemeClr val="accent1"/>
                </a:solidFill>
                <a:latin typeface="微软雅黑" panose="020B0503020204020204" pitchFamily="34" charset="-122"/>
                <a:ea typeface="微软雅黑" panose="020B0503020204020204" pitchFamily="34" charset="-122"/>
                <a:cs typeface="+mn-cs"/>
              </a:rPr>
              <a:t>(</a:t>
            </a:r>
            <a:r>
              <a:rPr lang="zh-CN" altLang="en-US" sz="2400" b="1" dirty="0" smtClean="0">
                <a:solidFill>
                  <a:schemeClr val="accent1"/>
                </a:solidFill>
                <a:latin typeface="微软雅黑" panose="020B0503020204020204" pitchFamily="34" charset="-122"/>
                <a:ea typeface="微软雅黑" panose="020B0503020204020204" pitchFamily="34" charset="-122"/>
                <a:cs typeface="+mn-cs"/>
                <a:sym typeface="+mn-ea"/>
              </a:rPr>
              <a:t>Selective Search</a:t>
            </a: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rotWithShape="1">
          <a:blip r:embed="rId1"/>
          <a:srcRect l="11957" t="25448" r="34533" b="18739"/>
          <a:stretch>
            <a:fillRect/>
          </a:stretch>
        </p:blipFill>
        <p:spPr>
          <a:xfrm>
            <a:off x="3508375" y="1268095"/>
            <a:ext cx="5487035" cy="343344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文本框 1"/>
          <p:cNvSpPr txBox="1"/>
          <p:nvPr/>
        </p:nvSpPr>
        <p:spPr>
          <a:xfrm>
            <a:off x="0" y="1480185"/>
            <a:ext cx="3562985" cy="3415030"/>
          </a:xfrm>
          <a:prstGeom prst="rect">
            <a:avLst/>
          </a:prstGeom>
          <a:noFill/>
        </p:spPr>
        <p:txBody>
          <a:bodyPr wrap="square" rtlCol="0" anchor="t">
            <a:spAutoFit/>
          </a:bodyPr>
          <a:p>
            <a:pPr algn="l"/>
            <a:r>
              <a:rPr lang="zh-CN" altLang="en-US" b="1" dirty="0">
                <a:sym typeface="+mn-ea"/>
              </a:rPr>
              <a:t>具体算法实现步骤如下：</a:t>
            </a:r>
            <a:br>
              <a:rPr lang="zh-CN" altLang="en-US" dirty="0">
                <a:sym typeface="+mn-ea"/>
              </a:rPr>
            </a:br>
            <a:r>
              <a:rPr lang="zh-CN" altLang="en-US" dirty="0">
                <a:sym typeface="+mn-ea"/>
              </a:rPr>
              <a:t>step1：首先通过简单的聚类生成区域集合R</a:t>
            </a:r>
            <a:endParaRPr lang="zh-CN" altLang="en-US" dirty="0">
              <a:sym typeface="+mn-ea"/>
            </a:endParaRPr>
          </a:p>
          <a:p>
            <a:pPr algn="l"/>
            <a:r>
              <a:rPr lang="zh-CN" altLang="en-US" dirty="0">
                <a:sym typeface="+mn-ea"/>
              </a:rPr>
              <a:t>step2：计算区域集R里每个相邻区域的相似度S={s1,s2,…}</a:t>
            </a:r>
            <a:br>
              <a:rPr lang="zh-CN" altLang="en-US" dirty="0">
                <a:sym typeface="+mn-ea"/>
              </a:rPr>
            </a:br>
            <a:r>
              <a:rPr lang="zh-CN" altLang="en-US" dirty="0">
                <a:sym typeface="+mn-ea"/>
              </a:rPr>
              <a:t>step3：找出相似度最高的两个区域，将其合并为新集，添加进R</a:t>
            </a:r>
            <a:br>
              <a:rPr lang="zh-CN" altLang="en-US" dirty="0">
                <a:sym typeface="+mn-ea"/>
              </a:rPr>
            </a:br>
            <a:r>
              <a:rPr lang="zh-CN" altLang="en-US" dirty="0">
                <a:sym typeface="+mn-ea"/>
              </a:rPr>
              <a:t>step3：从S中移除所有与step2中有关的子集</a:t>
            </a:r>
            <a:br>
              <a:rPr lang="zh-CN" altLang="en-US" dirty="0">
                <a:sym typeface="+mn-ea"/>
              </a:rPr>
            </a:br>
            <a:r>
              <a:rPr lang="zh-CN" altLang="en-US" dirty="0">
                <a:sym typeface="+mn-ea"/>
              </a:rPr>
              <a:t>step4：计算新集与所有子集的相似度</a:t>
            </a:r>
            <a:br>
              <a:rPr lang="zh-CN" altLang="en-US" dirty="0">
                <a:sym typeface="+mn-ea"/>
              </a:rPr>
            </a:br>
            <a:r>
              <a:rPr lang="zh-CN" altLang="en-US" dirty="0">
                <a:sym typeface="+mn-ea"/>
              </a:rPr>
              <a:t>step5：跳至step2，直至S为空</a:t>
            </a:r>
            <a:endParaRPr lang="zh-CN" altLang="en-US" dirty="0">
              <a:sym typeface="+mn-ea"/>
            </a:endParaRPr>
          </a:p>
        </p:txBody>
      </p:sp>
      <p:sp>
        <p:nvSpPr>
          <p:cNvPr id="5" name="文本框 4"/>
          <p:cNvSpPr txBox="1"/>
          <p:nvPr/>
        </p:nvSpPr>
        <p:spPr>
          <a:xfrm>
            <a:off x="3678555" y="4766945"/>
            <a:ext cx="4572000" cy="368300"/>
          </a:xfrm>
          <a:prstGeom prst="rect">
            <a:avLst/>
          </a:prstGeom>
          <a:noFill/>
        </p:spPr>
        <p:txBody>
          <a:bodyPr wrap="square" rtlCol="0" anchor="t">
            <a:spAutoFit/>
          </a:bodyPr>
          <a:p>
            <a:pPr algn="l"/>
            <a:r>
              <a:rPr lang="zh-CN" altLang="en-US" dirty="0">
                <a:solidFill>
                  <a:srgbClr val="333333"/>
                </a:solidFill>
                <a:effectLst/>
                <a:latin typeface="PingFang SC"/>
                <a:sym typeface="+mn-ea"/>
              </a:rPr>
              <a:t>区域相似度，颜色、纹理、尺寸、交叠</a:t>
            </a:r>
            <a:endParaRPr lang="zh-CN" altLang="en-US" dirty="0">
              <a:solidFill>
                <a:srgbClr val="333333"/>
              </a:solidFill>
              <a:effectLst/>
              <a:latin typeface="PingFang SC"/>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6725440" y="878159"/>
            <a:ext cx="2418560" cy="4265342"/>
          </a:xfrm>
          <a:prstGeom prst="rect">
            <a:avLst/>
          </a:prstGeom>
        </p:spPr>
      </p:pic>
      <p:sp>
        <p:nvSpPr>
          <p:cNvPr id="4" name="内容占位符 3"/>
          <p:cNvSpPr>
            <a:spLocks noGrp="1"/>
          </p:cNvSpPr>
          <p:nvPr>
            <p:ph idx="1"/>
          </p:nvPr>
        </p:nvSpPr>
        <p:spPr>
          <a:xfrm>
            <a:off x="125730" y="1193731"/>
            <a:ext cx="6275070" cy="2592887"/>
          </a:xfrm>
        </p:spPr>
        <p:txBody>
          <a:bodyPr>
            <a:normAutofit/>
          </a:bodyPr>
          <a:lstStyle/>
          <a:p>
            <a:pPr>
              <a:lnSpc>
                <a:spcPct val="100000"/>
              </a:lnSpc>
            </a:pPr>
            <a:r>
              <a:rPr lang="zh-CN" altLang="en-US" dirty="0"/>
              <a:t>将</a:t>
            </a:r>
            <a:r>
              <a:rPr lang="en-US" altLang="zh-CN" dirty="0"/>
              <a:t>2000</a:t>
            </a:r>
            <a:r>
              <a:rPr lang="zh-CN" altLang="en-US" dirty="0"/>
              <a:t>候选区域缩放到</a:t>
            </a:r>
            <a:r>
              <a:rPr lang="en-US" altLang="zh-CN" dirty="0"/>
              <a:t>227x227pixel</a:t>
            </a:r>
            <a:r>
              <a:rPr lang="zh-CN" altLang="en-US" dirty="0"/>
              <a:t>，接着将候选区域输入</a:t>
            </a:r>
            <a:r>
              <a:rPr lang="zh-CN" altLang="en-US" dirty="0">
                <a:solidFill>
                  <a:srgbClr val="FF0000"/>
                </a:solidFill>
              </a:rPr>
              <a:t>事先训练好的</a:t>
            </a:r>
            <a:r>
              <a:rPr lang="en-US" altLang="zh-CN" dirty="0" err="1"/>
              <a:t>AlexNet</a:t>
            </a:r>
            <a:r>
              <a:rPr lang="en-US" altLang="zh-CN" dirty="0"/>
              <a:t> CNN</a:t>
            </a:r>
            <a:r>
              <a:rPr lang="zh-CN" altLang="en-US" dirty="0"/>
              <a:t>网络 获取</a:t>
            </a:r>
            <a:r>
              <a:rPr lang="en-US" altLang="zh-CN" dirty="0"/>
              <a:t>4096</a:t>
            </a:r>
            <a:r>
              <a:rPr lang="zh-CN" altLang="en-US" dirty="0"/>
              <a:t>维的特征得到</a:t>
            </a:r>
            <a:r>
              <a:rPr lang="en-US" altLang="zh-CN" dirty="0"/>
              <a:t>2000×4096</a:t>
            </a:r>
            <a:r>
              <a:rPr lang="zh-CN" altLang="en-US" dirty="0"/>
              <a:t>维矩阵。</a:t>
            </a:r>
            <a:endParaRPr lang="zh-CN" altLang="en-US" dirty="0"/>
          </a:p>
        </p:txBody>
      </p:sp>
      <p:sp>
        <p:nvSpPr>
          <p:cNvPr id="3" name="标题 2"/>
          <p:cNvSpPr>
            <a:spLocks noGrp="1"/>
          </p:cNvSpPr>
          <p:nvPr>
            <p:ph type="title"/>
          </p:nvPr>
        </p:nvSpPr>
        <p:spPr>
          <a:xfrm>
            <a:off x="1110615" y="273685"/>
            <a:ext cx="7404735"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2. 对每个候选区域，使用CNN网络提取特征</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a:stretch>
            <a:fillRect/>
          </a:stretch>
        </p:blipFill>
        <p:spPr>
          <a:xfrm>
            <a:off x="-1" y="3314700"/>
            <a:ext cx="6850367" cy="1487681"/>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28650" y="992505"/>
            <a:ext cx="7886700" cy="1336675"/>
          </a:xfrm>
        </p:spPr>
        <p:txBody>
          <a:bodyPr/>
          <a:lstStyle/>
          <a:p>
            <a:r>
              <a:rPr lang="zh-CN" altLang="en-US" sz="2400" dirty="0">
                <a:latin typeface="Times New Roman" panose="02020603050405020304" pitchFamily="18" charset="0"/>
                <a:cs typeface="Times New Roman" panose="02020603050405020304" pitchFamily="18" charset="0"/>
              </a:rPr>
              <a:t>将</a:t>
            </a:r>
            <a:r>
              <a:rPr lang="en-US" altLang="zh-CN" sz="2400" dirty="0">
                <a:latin typeface="Times New Roman" panose="02020603050405020304" pitchFamily="18" charset="0"/>
                <a:cs typeface="Times New Roman" panose="02020603050405020304" pitchFamily="18" charset="0"/>
              </a:rPr>
              <a:t>2000×4096</a:t>
            </a:r>
            <a:r>
              <a:rPr lang="zh-CN" altLang="en-US" sz="2400" dirty="0">
                <a:latin typeface="Times New Roman" panose="02020603050405020304" pitchFamily="18" charset="0"/>
                <a:cs typeface="Times New Roman" panose="02020603050405020304" pitchFamily="18" charset="0"/>
              </a:rPr>
              <a:t>维特征与</a:t>
            </a:r>
            <a:r>
              <a:rPr lang="en-US" altLang="zh-CN" sz="2400" dirty="0">
                <a:latin typeface="Times New Roman" panose="02020603050405020304" pitchFamily="18" charset="0"/>
                <a:cs typeface="Times New Roman" panose="02020603050405020304" pitchFamily="18" charset="0"/>
              </a:rPr>
              <a:t>20</a:t>
            </a:r>
            <a:r>
              <a:rPr lang="zh-CN" altLang="en-US" sz="2400" dirty="0">
                <a:latin typeface="Times New Roman" panose="02020603050405020304" pitchFamily="18" charset="0"/>
                <a:cs typeface="Times New Roman" panose="02020603050405020304" pitchFamily="18" charset="0"/>
              </a:rPr>
              <a:t>个</a:t>
            </a:r>
            <a:r>
              <a:rPr lang="en-US" altLang="zh-CN" sz="2400" dirty="0">
                <a:latin typeface="Times New Roman" panose="02020603050405020304" pitchFamily="18" charset="0"/>
                <a:cs typeface="Times New Roman" panose="02020603050405020304" pitchFamily="18" charset="0"/>
              </a:rPr>
              <a:t>SVM</a:t>
            </a:r>
            <a:r>
              <a:rPr lang="zh-CN" altLang="en-US" sz="2400" dirty="0">
                <a:latin typeface="Times New Roman" panose="02020603050405020304" pitchFamily="18" charset="0"/>
                <a:cs typeface="Times New Roman" panose="02020603050405020304" pitchFamily="18" charset="0"/>
              </a:rPr>
              <a:t>组成的权值矩阵</a:t>
            </a:r>
            <a:r>
              <a:rPr lang="en-US" altLang="zh-CN" sz="2400" dirty="0">
                <a:latin typeface="Times New Roman" panose="02020603050405020304" pitchFamily="18" charset="0"/>
                <a:cs typeface="Times New Roman" panose="02020603050405020304" pitchFamily="18" charset="0"/>
              </a:rPr>
              <a:t>4096×20</a:t>
            </a:r>
            <a:r>
              <a:rPr lang="zh-CN" altLang="en-US" sz="2400" dirty="0">
                <a:latin typeface="Times New Roman" panose="02020603050405020304" pitchFamily="18" charset="0"/>
                <a:cs typeface="Times New Roman" panose="02020603050405020304" pitchFamily="18" charset="0"/>
              </a:rPr>
              <a:t>相乘，获得</a:t>
            </a:r>
            <a:r>
              <a:rPr lang="en-US" altLang="zh-CN" sz="2400" dirty="0">
                <a:latin typeface="Times New Roman" panose="02020603050405020304" pitchFamily="18" charset="0"/>
                <a:cs typeface="Times New Roman" panose="02020603050405020304" pitchFamily="18" charset="0"/>
              </a:rPr>
              <a:t>2000×20</a:t>
            </a:r>
            <a:r>
              <a:rPr lang="zh-CN" altLang="en-US" sz="2400" dirty="0">
                <a:latin typeface="Times New Roman" panose="02020603050405020304" pitchFamily="18" charset="0"/>
                <a:cs typeface="Times New Roman" panose="02020603050405020304" pitchFamily="18" charset="0"/>
              </a:rPr>
              <a:t>维矩阵表示每个候选框是某个目标类别的得分。</a:t>
            </a:r>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a:xfrm>
            <a:off x="1428115" y="273685"/>
            <a:ext cx="7087235"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3.特征送入每一类的SVM分类器，判定类别</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a:blip r:embed="rId1"/>
          <a:stretch>
            <a:fillRect/>
          </a:stretch>
        </p:blipFill>
        <p:spPr>
          <a:xfrm>
            <a:off x="859631" y="2329339"/>
            <a:ext cx="6930866" cy="2354104"/>
          </a:xfrm>
          <a:prstGeom prst="rect">
            <a:avLst/>
          </a:prstGeom>
        </p:spPr>
      </p:pic>
      <p:sp>
        <p:nvSpPr>
          <p:cNvPr id="2" name="文本框 1"/>
          <p:cNvSpPr txBox="1"/>
          <p:nvPr/>
        </p:nvSpPr>
        <p:spPr>
          <a:xfrm>
            <a:off x="1175861" y="4683443"/>
            <a:ext cx="915829" cy="299085"/>
          </a:xfrm>
          <a:prstGeom prst="rect">
            <a:avLst/>
          </a:prstGeom>
          <a:noFill/>
        </p:spPr>
        <p:txBody>
          <a:bodyPr wrap="square" rtlCol="0" anchor="t">
            <a:spAutoFit/>
          </a:bodyPr>
          <a:lstStyle/>
          <a:p>
            <a:r>
              <a:rPr lang="zh-CN" altLang="en-US" sz="1350">
                <a:latin typeface="微软雅黑" panose="020B0503020204020204" pitchFamily="34" charset="-122"/>
                <a:ea typeface="微软雅黑" panose="020B0503020204020204" pitchFamily="34" charset="-122"/>
              </a:rPr>
              <a:t>特征矩阵</a:t>
            </a:r>
            <a:endParaRPr lang="zh-CN" altLang="en-US" sz="1350">
              <a:latin typeface="微软雅黑" panose="020B0503020204020204" pitchFamily="34" charset="-122"/>
              <a:ea typeface="微软雅黑" panose="020B0503020204020204" pitchFamily="34" charset="-122"/>
            </a:endParaRPr>
          </a:p>
        </p:txBody>
      </p:sp>
      <p:sp>
        <p:nvSpPr>
          <p:cNvPr id="5" name="文本框 4"/>
          <p:cNvSpPr txBox="1"/>
          <p:nvPr/>
        </p:nvSpPr>
        <p:spPr>
          <a:xfrm>
            <a:off x="3929539" y="4758214"/>
            <a:ext cx="915829" cy="299085"/>
          </a:xfrm>
          <a:prstGeom prst="rect">
            <a:avLst/>
          </a:prstGeom>
          <a:noFill/>
        </p:spPr>
        <p:txBody>
          <a:bodyPr wrap="square" rtlCol="0" anchor="t">
            <a:spAutoFit/>
          </a:bodyPr>
          <a:lstStyle/>
          <a:p>
            <a:r>
              <a:rPr lang="zh-CN" altLang="en-US" sz="1350">
                <a:latin typeface="微软雅黑" panose="020B0503020204020204" pitchFamily="34" charset="-122"/>
                <a:ea typeface="微软雅黑" panose="020B0503020204020204" pitchFamily="34" charset="-122"/>
              </a:rPr>
              <a:t>权值矩阵</a:t>
            </a:r>
            <a:endParaRPr lang="zh-CN" altLang="en-US" sz="1350">
              <a:latin typeface="微软雅黑" panose="020B0503020204020204" pitchFamily="34" charset="-122"/>
              <a:ea typeface="微软雅黑" panose="020B0503020204020204" pitchFamily="34" charset="-122"/>
            </a:endParaRPr>
          </a:p>
        </p:txBody>
      </p:sp>
      <p:sp>
        <p:nvSpPr>
          <p:cNvPr id="6" name="文本框 5"/>
          <p:cNvSpPr txBox="1"/>
          <p:nvPr/>
        </p:nvSpPr>
        <p:spPr>
          <a:xfrm>
            <a:off x="6601778" y="4683443"/>
            <a:ext cx="915829" cy="299085"/>
          </a:xfrm>
          <a:prstGeom prst="rect">
            <a:avLst/>
          </a:prstGeom>
          <a:noFill/>
        </p:spPr>
        <p:txBody>
          <a:bodyPr wrap="square" rtlCol="0" anchor="t">
            <a:spAutoFit/>
          </a:bodyPr>
          <a:lstStyle/>
          <a:p>
            <a:r>
              <a:rPr lang="zh-CN" altLang="en-US" sz="1350">
                <a:latin typeface="微软雅黑" panose="020B0503020204020204" pitchFamily="34" charset="-122"/>
                <a:ea typeface="微软雅黑" panose="020B0503020204020204" pitchFamily="34" charset="-122"/>
              </a:rPr>
              <a:t>得分</a:t>
            </a:r>
            <a:endParaRPr lang="zh-CN" altLang="en-US" sz="135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28650" y="1014095"/>
            <a:ext cx="7886700" cy="1147445"/>
          </a:xfrm>
        </p:spPr>
        <p:txBody>
          <a:bodyPr/>
          <a:lstStyle/>
          <a:p>
            <a:r>
              <a:rPr lang="zh-CN" altLang="en-US" sz="2400" dirty="0"/>
              <a:t>分别对上述</a:t>
            </a:r>
            <a:r>
              <a:rPr lang="en-US" altLang="zh-CN" sz="2400" dirty="0"/>
              <a:t>2000×20</a:t>
            </a:r>
            <a:r>
              <a:rPr lang="zh-CN" altLang="en-US" sz="2400" dirty="0"/>
              <a:t>维矩阵中每一列即每一类进行</a:t>
            </a:r>
            <a:r>
              <a:rPr lang="zh-CN" altLang="en-US" sz="2400" dirty="0">
                <a:solidFill>
                  <a:schemeClr val="accent6"/>
                </a:solidFill>
              </a:rPr>
              <a:t>非极大值抑制剔除重叠候选框</a:t>
            </a:r>
            <a:r>
              <a:rPr lang="zh-CN" altLang="en-US" sz="2400" dirty="0"/>
              <a:t>，得到该列即该类中得分最高的一些候选框。</a:t>
            </a:r>
            <a:endParaRPr lang="zh-CN" altLang="en-US" sz="2400" dirty="0"/>
          </a:p>
        </p:txBody>
      </p:sp>
      <p:sp>
        <p:nvSpPr>
          <p:cNvPr id="3" name="标题 2"/>
          <p:cNvSpPr>
            <a:spLocks noGrp="1"/>
          </p:cNvSpPr>
          <p:nvPr>
            <p:ph type="title"/>
          </p:nvPr>
        </p:nvSpPr>
        <p:spPr>
          <a:xfrm>
            <a:off x="1344930" y="273685"/>
            <a:ext cx="7170420"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3.特征送入每一类的SVM分类器，判定类别</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1686878" y="2245519"/>
            <a:ext cx="6020276" cy="2549366"/>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16243" y="1002030"/>
            <a:ext cx="8242459" cy="2592705"/>
          </a:xfrm>
        </p:spPr>
        <p:txBody>
          <a:bodyPr>
            <a:normAutofit/>
          </a:bodyPr>
          <a:lstStyle/>
          <a:p>
            <a:r>
              <a:rPr lang="en-US" altLang="zh-CN" dirty="0" err="1">
                <a:sym typeface="+mn-ea"/>
              </a:rPr>
              <a:t>IoU</a:t>
            </a:r>
            <a:endParaRPr lang="en-US" altLang="zh-CN" dirty="0" err="1">
              <a:sym typeface="+mn-ea"/>
            </a:endParaRPr>
          </a:p>
          <a:p>
            <a:pPr lvl="1"/>
            <a:r>
              <a:rPr lang="zh-CN" altLang="en-US" sz="2100" dirty="0"/>
              <a:t>常常用来衡量目标检测任务中，预测结果的位置信息的准确程度。</a:t>
            </a:r>
            <a:endParaRPr lang="zh-CN" altLang="en-US" sz="2100" dirty="0"/>
          </a:p>
        </p:txBody>
      </p:sp>
      <p:sp>
        <p:nvSpPr>
          <p:cNvPr id="3" name="标题 2"/>
          <p:cNvSpPr>
            <a:spLocks noGrp="1"/>
          </p:cNvSpPr>
          <p:nvPr>
            <p:ph type="title"/>
          </p:nvPr>
        </p:nvSpPr>
        <p:spPr>
          <a:xfrm>
            <a:off x="1465580" y="273685"/>
            <a:ext cx="7049770"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3.特征送入每一类的SVM分类器，判定类别</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1393007" y="993638"/>
            <a:ext cx="3337559" cy="368300"/>
          </a:xfrm>
          <a:prstGeom prst="rect">
            <a:avLst/>
          </a:prstGeom>
          <a:noFill/>
        </p:spPr>
        <p:txBody>
          <a:bodyPr wrap="square">
            <a:spAutoFit/>
          </a:bodyPr>
          <a:lstStyle/>
          <a:p>
            <a:r>
              <a:rPr lang="en-US" altLang="zh-CN" b="1" i="0" dirty="0">
                <a:solidFill>
                  <a:srgbClr val="0000FF"/>
                </a:solidFill>
                <a:latin typeface="Arial" panose="020B0604020202020204" pitchFamily="34" charset="0"/>
              </a:rPr>
              <a:t>Intersection over Union</a:t>
            </a:r>
            <a:endParaRPr lang="en-US" altLang="zh-CN" b="1" i="0" dirty="0">
              <a:solidFill>
                <a:srgbClr val="0000FF"/>
              </a:solidFill>
              <a:latin typeface="Arial" panose="020B0604020202020204" pitchFamily="34" charset="0"/>
            </a:endParaRPr>
          </a:p>
        </p:txBody>
      </p:sp>
      <p:pic>
        <p:nvPicPr>
          <p:cNvPr id="100" name="图片 99"/>
          <p:cNvPicPr/>
          <p:nvPr/>
        </p:nvPicPr>
        <p:blipFill>
          <a:blip r:embed="rId1"/>
          <a:stretch>
            <a:fillRect/>
          </a:stretch>
        </p:blipFill>
        <p:spPr>
          <a:xfrm>
            <a:off x="416243" y="2235518"/>
            <a:ext cx="2728913" cy="2057400"/>
          </a:xfrm>
          <a:prstGeom prst="rect">
            <a:avLst/>
          </a:prstGeom>
          <a:noFill/>
          <a:ln w="9525">
            <a:noFill/>
          </a:ln>
        </p:spPr>
      </p:pic>
      <p:sp>
        <p:nvSpPr>
          <p:cNvPr id="2" name="文本框 1"/>
          <p:cNvSpPr txBox="1"/>
          <p:nvPr/>
        </p:nvSpPr>
        <p:spPr>
          <a:xfrm>
            <a:off x="3620453" y="2235518"/>
            <a:ext cx="4572000" cy="1060450"/>
          </a:xfrm>
          <a:prstGeom prst="rect">
            <a:avLst/>
          </a:prstGeom>
          <a:noFill/>
        </p:spPr>
        <p:txBody>
          <a:bodyPr wrap="square" rtlCol="0" anchor="t">
            <a:spAutoFit/>
          </a:bodyPr>
          <a:lstStyle/>
          <a:p>
            <a:r>
              <a:rPr lang="zh-CN" altLang="en-US" sz="2100" b="1" dirty="0">
                <a:latin typeface="微软雅黑" panose="020B0503020204020204" pitchFamily="34" charset="-122"/>
                <a:ea typeface="微软雅黑" panose="020B0503020204020204" pitchFamily="34" charset="-122"/>
                <a:sym typeface="+mn-ea"/>
              </a:rPr>
              <a:t>STOP标识：</a:t>
            </a:r>
            <a:endParaRPr lang="zh-CN" altLang="en-US" sz="2100" b="1" dirty="0">
              <a:latin typeface="微软雅黑" panose="020B0503020204020204" pitchFamily="34" charset="-122"/>
              <a:ea typeface="微软雅黑" panose="020B0503020204020204" pitchFamily="34" charset="-122"/>
            </a:endParaRPr>
          </a:p>
          <a:p>
            <a:r>
              <a:rPr lang="zh-CN" altLang="en-US" sz="2100" b="1" dirty="0">
                <a:latin typeface="微软雅黑" panose="020B0503020204020204" pitchFamily="34" charset="-122"/>
                <a:ea typeface="微软雅黑" panose="020B0503020204020204" pitchFamily="34" charset="-122"/>
              </a:rPr>
              <a:t>预测位置</a:t>
            </a:r>
            <a:r>
              <a:rPr lang="en-US" altLang="zh-CN" sz="2100" b="1" dirty="0">
                <a:latin typeface="微软雅黑" panose="020B0503020204020204" pitchFamily="34" charset="-122"/>
                <a:ea typeface="微软雅黑" panose="020B0503020204020204" pitchFamily="34" charset="-122"/>
              </a:rPr>
              <a:t>——</a:t>
            </a:r>
            <a:r>
              <a:rPr lang="zh-CN" altLang="en-US" sz="2100" b="1" dirty="0">
                <a:latin typeface="微软雅黑" panose="020B0503020204020204" pitchFamily="34" charset="-122"/>
                <a:ea typeface="微软雅黑" panose="020B0503020204020204" pitchFamily="34" charset="-122"/>
              </a:rPr>
              <a:t>红色方框</a:t>
            </a:r>
            <a:endParaRPr lang="zh-CN" altLang="en-US" sz="2100" b="1" dirty="0">
              <a:latin typeface="微软雅黑" panose="020B0503020204020204" pitchFamily="34" charset="-122"/>
              <a:ea typeface="微软雅黑" panose="020B0503020204020204" pitchFamily="34" charset="-122"/>
            </a:endParaRPr>
          </a:p>
          <a:p>
            <a:r>
              <a:rPr lang="en-US" altLang="zh-CN" sz="2100" b="1" dirty="0">
                <a:latin typeface="微软雅黑" panose="020B0503020204020204" pitchFamily="34" charset="-122"/>
                <a:ea typeface="微软雅黑" panose="020B0503020204020204" pitchFamily="34" charset="-122"/>
              </a:rPr>
              <a:t>GT</a:t>
            </a:r>
            <a:r>
              <a:rPr lang="en-US" altLang="zh-CN" sz="2100" b="1" dirty="0">
                <a:latin typeface="微软雅黑" panose="020B0503020204020204" pitchFamily="34" charset="-122"/>
                <a:ea typeface="微软雅黑" panose="020B0503020204020204" pitchFamily="34" charset="-122"/>
                <a:sym typeface="+mn-ea"/>
              </a:rPr>
              <a:t>——</a:t>
            </a:r>
            <a:r>
              <a:rPr lang="zh-CN" altLang="en-US" sz="2100" b="1" dirty="0">
                <a:latin typeface="微软雅黑" panose="020B0503020204020204" pitchFamily="34" charset="-122"/>
                <a:ea typeface="微软雅黑" panose="020B0503020204020204" pitchFamily="34" charset="-122"/>
              </a:rPr>
              <a:t>绿色方框</a:t>
            </a:r>
            <a:endParaRPr lang="zh-CN" altLang="en-US" sz="21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3427095" y="3686651"/>
            <a:ext cx="4572000" cy="414020"/>
          </a:xfrm>
          <a:prstGeom prst="rect">
            <a:avLst/>
          </a:prstGeom>
          <a:noFill/>
        </p:spPr>
        <p:txBody>
          <a:bodyPr wrap="square" rtlCol="0" anchor="t">
            <a:spAutoFit/>
          </a:bodyPr>
          <a:lstStyle/>
          <a:p>
            <a:r>
              <a:rPr lang="en-US" altLang="zh-CN" sz="2100" b="1" dirty="0">
                <a:solidFill>
                  <a:srgbClr val="FF0000"/>
                </a:solidFill>
                <a:latin typeface="微软雅黑" panose="020B0503020204020204" pitchFamily="34" charset="-122"/>
                <a:ea typeface="微软雅黑" panose="020B0503020204020204" pitchFamily="34" charset="-122"/>
              </a:rPr>
              <a:t>怎么来衡量这个偏差的大小呢？</a:t>
            </a:r>
            <a:endParaRPr lang="en-US" altLang="zh-CN" sz="2100" b="1" dirty="0">
              <a:solidFill>
                <a:srgbClr val="FF0000"/>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16243" y="1002030"/>
            <a:ext cx="8242459" cy="2592705"/>
          </a:xfrm>
        </p:spPr>
        <p:txBody>
          <a:bodyPr>
            <a:normAutofit/>
          </a:bodyPr>
          <a:lstStyle/>
          <a:p>
            <a:r>
              <a:rPr lang="en-US" altLang="zh-CN" dirty="0" err="1">
                <a:sym typeface="+mn-ea"/>
              </a:rPr>
              <a:t>IoU</a:t>
            </a:r>
            <a:endParaRPr lang="en-US" altLang="zh-CN" dirty="0" err="1">
              <a:sym typeface="+mn-ea"/>
            </a:endParaRPr>
          </a:p>
          <a:p>
            <a:pPr lvl="1"/>
            <a:r>
              <a:rPr lang="zh-CN" altLang="en-US" sz="2100" dirty="0"/>
              <a:t>衡量这偏差的大小</a:t>
            </a:r>
            <a:endParaRPr lang="zh-CN" altLang="en-US" sz="2100" dirty="0"/>
          </a:p>
        </p:txBody>
      </p:sp>
      <p:sp>
        <p:nvSpPr>
          <p:cNvPr id="3" name="标题 2"/>
          <p:cNvSpPr>
            <a:spLocks noGrp="1"/>
          </p:cNvSpPr>
          <p:nvPr>
            <p:ph type="title"/>
          </p:nvPr>
        </p:nvSpPr>
        <p:spPr>
          <a:xfrm>
            <a:off x="1551940" y="273685"/>
            <a:ext cx="6963410"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3.特征送入每一类的SVM分类器，判定类别</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1393007" y="993638"/>
            <a:ext cx="3337559" cy="368300"/>
          </a:xfrm>
          <a:prstGeom prst="rect">
            <a:avLst/>
          </a:prstGeom>
          <a:noFill/>
        </p:spPr>
        <p:txBody>
          <a:bodyPr wrap="square">
            <a:spAutoFit/>
          </a:bodyPr>
          <a:lstStyle/>
          <a:p>
            <a:r>
              <a:rPr lang="en-US" altLang="zh-CN" b="1" i="0" dirty="0">
                <a:solidFill>
                  <a:srgbClr val="0000FF"/>
                </a:solidFill>
                <a:latin typeface="Arial" panose="020B0604020202020204" pitchFamily="34" charset="0"/>
              </a:rPr>
              <a:t>Intersection over Union</a:t>
            </a:r>
            <a:endParaRPr lang="en-US" altLang="zh-CN" b="1" i="0" dirty="0">
              <a:solidFill>
                <a:srgbClr val="0000FF"/>
              </a:solidFill>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7240429" y="931545"/>
            <a:ext cx="1074375" cy="810000"/>
          </a:xfrm>
          <a:prstGeom prst="rect">
            <a:avLst/>
          </a:prstGeom>
          <a:noFill/>
          <a:ln w="9525">
            <a:noFill/>
          </a:ln>
        </p:spPr>
      </p:pic>
      <p:pic>
        <p:nvPicPr>
          <p:cNvPr id="7" name="图片 6"/>
          <p:cNvPicPr>
            <a:picLocks noChangeAspect="1"/>
          </p:cNvPicPr>
          <p:nvPr/>
        </p:nvPicPr>
        <p:blipFill>
          <a:blip r:embed="rId2"/>
          <a:stretch>
            <a:fillRect/>
          </a:stretch>
        </p:blipFill>
        <p:spPr>
          <a:xfrm>
            <a:off x="2477453" y="2041684"/>
            <a:ext cx="3657600" cy="607219"/>
          </a:xfrm>
          <a:prstGeom prst="rect">
            <a:avLst/>
          </a:prstGeom>
        </p:spPr>
      </p:pic>
      <p:sp>
        <p:nvSpPr>
          <p:cNvPr id="8" name="文本框 7"/>
          <p:cNvSpPr txBox="1"/>
          <p:nvPr/>
        </p:nvSpPr>
        <p:spPr>
          <a:xfrm>
            <a:off x="1072991" y="2093595"/>
            <a:ext cx="1404461" cy="414020"/>
          </a:xfrm>
          <a:prstGeom prst="rect">
            <a:avLst/>
          </a:prstGeom>
          <a:noFill/>
        </p:spPr>
        <p:txBody>
          <a:bodyPr wrap="square" rtlCol="0" anchor="t">
            <a:spAutoFit/>
          </a:bodyPr>
          <a:lstStyle/>
          <a:p>
            <a:r>
              <a:rPr lang="zh-CN" altLang="en-US" sz="2100">
                <a:latin typeface="微软雅黑" panose="020B0503020204020204" pitchFamily="34" charset="-122"/>
                <a:ea typeface="微软雅黑" panose="020B0503020204020204" pitchFamily="34" charset="-122"/>
              </a:rPr>
              <a:t>计算原理</a:t>
            </a:r>
            <a:endParaRPr lang="zh-CN" altLang="en-US" sz="2100">
              <a:latin typeface="微软雅黑" panose="020B0503020204020204" pitchFamily="34" charset="-122"/>
              <a:ea typeface="微软雅黑" panose="020B0503020204020204" pitchFamily="34" charset="-122"/>
            </a:endParaRPr>
          </a:p>
        </p:txBody>
      </p:sp>
      <p:pic>
        <p:nvPicPr>
          <p:cNvPr id="101" name="图片 100"/>
          <p:cNvPicPr/>
          <p:nvPr/>
        </p:nvPicPr>
        <p:blipFill>
          <a:blip r:embed="rId3"/>
          <a:stretch>
            <a:fillRect/>
          </a:stretch>
        </p:blipFill>
        <p:spPr>
          <a:xfrm>
            <a:off x="6947535" y="2041684"/>
            <a:ext cx="2143125" cy="2143125"/>
          </a:xfrm>
          <a:prstGeom prst="rect">
            <a:avLst/>
          </a:prstGeom>
          <a:noFill/>
          <a:ln w="9525">
            <a:noFill/>
          </a:ln>
        </p:spPr>
      </p:pic>
      <p:graphicFrame>
        <p:nvGraphicFramePr>
          <p:cNvPr id="9" name="对象 8">
            <a:hlinkClick r:id="" action="ppaction://ole?verb=0"/>
          </p:cNvPr>
          <p:cNvGraphicFramePr>
            <a:graphicFrameLocks noChangeAspect="1"/>
          </p:cNvGraphicFramePr>
          <p:nvPr/>
        </p:nvGraphicFramePr>
        <p:xfrm>
          <a:off x="6277928" y="1886903"/>
          <a:ext cx="669608" cy="762000"/>
        </p:xfrm>
        <a:graphic>
          <a:graphicData uri="http://schemas.openxmlformats.org/presentationml/2006/ole">
            <mc:AlternateContent xmlns:mc="http://schemas.openxmlformats.org/markup-compatibility/2006">
              <mc:Choice xmlns:v="urn:schemas-microsoft-com:vml" Requires="v">
                <p:oleObj spid="_x0000_s2" name="" r:id="rId4" imgW="368300" imgH="419100" progId="Equation.KSEE3">
                  <p:embed/>
                </p:oleObj>
              </mc:Choice>
              <mc:Fallback>
                <p:oleObj name="" r:id="rId4" imgW="368300" imgH="419100" progId="Equation.KSEE3">
                  <p:embed/>
                  <p:pic>
                    <p:nvPicPr>
                      <p:cNvPr id="0" name="图片 1024"/>
                      <p:cNvPicPr/>
                      <p:nvPr/>
                    </p:nvPicPr>
                    <p:blipFill>
                      <a:blip r:embed="rId5"/>
                      <a:stretch>
                        <a:fillRect/>
                      </a:stretch>
                    </p:blipFill>
                    <p:spPr>
                      <a:xfrm>
                        <a:off x="6277928" y="1886903"/>
                        <a:ext cx="669608" cy="762000"/>
                      </a:xfrm>
                      <a:prstGeom prst="rect">
                        <a:avLst/>
                      </a:prstGeom>
                    </p:spPr>
                  </p:pic>
                </p:oleObj>
              </mc:Fallback>
            </mc:AlternateContent>
          </a:graphicData>
        </a:graphic>
      </p:graphicFrame>
      <p:sp>
        <p:nvSpPr>
          <p:cNvPr id="11" name="文本框 10"/>
          <p:cNvSpPr txBox="1"/>
          <p:nvPr/>
        </p:nvSpPr>
        <p:spPr>
          <a:xfrm>
            <a:off x="1072991" y="2907506"/>
            <a:ext cx="7033260" cy="1938020"/>
          </a:xfrm>
          <a:prstGeom prst="rect">
            <a:avLst/>
          </a:prstGeom>
          <a:noFill/>
        </p:spPr>
        <p:txBody>
          <a:bodyPr wrap="square" rtlCol="0" anchor="t">
            <a:spAutoFit/>
          </a:bodyPr>
          <a:lstStyle/>
          <a:p>
            <a:pPr marL="342900" indent="-342900">
              <a:lnSpc>
                <a:spcPct val="200000"/>
              </a:lnSpc>
              <a:buFont typeface="Wingdings" panose="05000000000000000000" charset="0"/>
              <a:buChar char="u"/>
            </a:pP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当物体的实际区域和推测区域重合面积越大，IoU的值也就越大。</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charset="0"/>
              <a:buChar char="u"/>
            </a:pP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即，IoU的值越大，推测出的物体区域就越准确。</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charset="0"/>
              <a:buChar char="u"/>
            </a:pP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IoU的最大值为1，此时物体的实际区域与推测区域完全重合；</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charset="0"/>
              <a:buChar char="u"/>
            </a:pP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IoU的最小值为0，此时物体的实际区域与推测区域完全没有重叠的部分。</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燕尾形 11"/>
          <p:cNvSpPr/>
          <p:nvPr/>
        </p:nvSpPr>
        <p:spPr>
          <a:xfrm>
            <a:off x="190976" y="3717131"/>
            <a:ext cx="671989" cy="346234"/>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35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16243" y="1002030"/>
            <a:ext cx="8242459" cy="2592705"/>
          </a:xfrm>
        </p:spPr>
        <p:txBody>
          <a:bodyPr>
            <a:normAutofit/>
          </a:bodyPr>
          <a:lstStyle/>
          <a:p>
            <a:r>
              <a:rPr lang="en-US" altLang="zh-CN" dirty="0" err="1">
                <a:sym typeface="+mn-ea"/>
              </a:rPr>
              <a:t>IoU</a:t>
            </a:r>
            <a:endParaRPr lang="en-US" altLang="zh-CN" dirty="0" err="1">
              <a:sym typeface="+mn-ea"/>
            </a:endParaRPr>
          </a:p>
          <a:p>
            <a:pPr lvl="1"/>
            <a:r>
              <a:rPr lang="zh-CN" altLang="en-US" sz="2100" dirty="0"/>
              <a:t>衡量这偏差的大小</a:t>
            </a:r>
            <a:endParaRPr lang="zh-CN" altLang="en-US" sz="2100" dirty="0"/>
          </a:p>
        </p:txBody>
      </p:sp>
      <p:sp>
        <p:nvSpPr>
          <p:cNvPr id="3" name="标题 2"/>
          <p:cNvSpPr>
            <a:spLocks noGrp="1"/>
          </p:cNvSpPr>
          <p:nvPr>
            <p:ph type="title"/>
          </p:nvPr>
        </p:nvSpPr>
        <p:spPr>
          <a:xfrm>
            <a:off x="1306830" y="273685"/>
            <a:ext cx="7208520"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3.特征送入每一类的SVM分类器，判定类别</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1393007" y="993638"/>
            <a:ext cx="3337559" cy="368300"/>
          </a:xfrm>
          <a:prstGeom prst="rect">
            <a:avLst/>
          </a:prstGeom>
          <a:noFill/>
        </p:spPr>
        <p:txBody>
          <a:bodyPr wrap="square">
            <a:spAutoFit/>
          </a:bodyPr>
          <a:lstStyle/>
          <a:p>
            <a:r>
              <a:rPr lang="en-US" altLang="zh-CN" b="1" i="0" dirty="0">
                <a:solidFill>
                  <a:srgbClr val="0000FF"/>
                </a:solidFill>
                <a:latin typeface="Arial" panose="020B0604020202020204" pitchFamily="34" charset="0"/>
              </a:rPr>
              <a:t>Intersection over Union</a:t>
            </a:r>
            <a:endParaRPr lang="en-US" altLang="zh-CN" b="1" i="0" dirty="0">
              <a:solidFill>
                <a:srgbClr val="0000FF"/>
              </a:solidFill>
              <a:latin typeface="Arial" panose="020B0604020202020204" pitchFamily="34" charset="0"/>
            </a:endParaRPr>
          </a:p>
        </p:txBody>
      </p:sp>
      <p:pic>
        <p:nvPicPr>
          <p:cNvPr id="5" name="图片 4"/>
          <p:cNvPicPr>
            <a:picLocks noChangeAspect="1"/>
          </p:cNvPicPr>
          <p:nvPr/>
        </p:nvPicPr>
        <p:blipFill>
          <a:blip r:embed="rId1"/>
          <a:stretch>
            <a:fillRect/>
          </a:stretch>
        </p:blipFill>
        <p:spPr>
          <a:xfrm>
            <a:off x="7240429" y="931545"/>
            <a:ext cx="1074375" cy="810000"/>
          </a:xfrm>
          <a:prstGeom prst="rect">
            <a:avLst/>
          </a:prstGeom>
          <a:noFill/>
          <a:ln w="9525">
            <a:noFill/>
          </a:ln>
        </p:spPr>
      </p:pic>
      <p:pic>
        <p:nvPicPr>
          <p:cNvPr id="7" name="图片 6"/>
          <p:cNvPicPr>
            <a:picLocks noChangeAspect="1"/>
          </p:cNvPicPr>
          <p:nvPr/>
        </p:nvPicPr>
        <p:blipFill>
          <a:blip r:embed="rId2"/>
          <a:stretch>
            <a:fillRect/>
          </a:stretch>
        </p:blipFill>
        <p:spPr>
          <a:xfrm>
            <a:off x="2477453" y="2041684"/>
            <a:ext cx="3657600" cy="607219"/>
          </a:xfrm>
          <a:prstGeom prst="rect">
            <a:avLst/>
          </a:prstGeom>
        </p:spPr>
      </p:pic>
      <p:sp>
        <p:nvSpPr>
          <p:cNvPr id="8" name="文本框 7"/>
          <p:cNvSpPr txBox="1"/>
          <p:nvPr/>
        </p:nvSpPr>
        <p:spPr>
          <a:xfrm>
            <a:off x="1072991" y="2093595"/>
            <a:ext cx="1404461" cy="414020"/>
          </a:xfrm>
          <a:prstGeom prst="rect">
            <a:avLst/>
          </a:prstGeom>
          <a:noFill/>
        </p:spPr>
        <p:txBody>
          <a:bodyPr wrap="square" rtlCol="0" anchor="t">
            <a:spAutoFit/>
          </a:bodyPr>
          <a:lstStyle/>
          <a:p>
            <a:r>
              <a:rPr lang="zh-CN" altLang="en-US" sz="2100">
                <a:latin typeface="微软雅黑" panose="020B0503020204020204" pitchFamily="34" charset="-122"/>
                <a:ea typeface="微软雅黑" panose="020B0503020204020204" pitchFamily="34" charset="-122"/>
              </a:rPr>
              <a:t>计算原理</a:t>
            </a:r>
            <a:endParaRPr lang="zh-CN" altLang="en-US" sz="2100">
              <a:latin typeface="微软雅黑" panose="020B0503020204020204" pitchFamily="34" charset="-122"/>
              <a:ea typeface="微软雅黑" panose="020B0503020204020204" pitchFamily="34" charset="-122"/>
            </a:endParaRPr>
          </a:p>
        </p:txBody>
      </p:sp>
      <p:pic>
        <p:nvPicPr>
          <p:cNvPr id="101" name="图片 100"/>
          <p:cNvPicPr/>
          <p:nvPr/>
        </p:nvPicPr>
        <p:blipFill>
          <a:blip r:embed="rId3"/>
          <a:stretch>
            <a:fillRect/>
          </a:stretch>
        </p:blipFill>
        <p:spPr>
          <a:xfrm>
            <a:off x="6947535" y="2041684"/>
            <a:ext cx="2143125" cy="2143125"/>
          </a:xfrm>
          <a:prstGeom prst="rect">
            <a:avLst/>
          </a:prstGeom>
          <a:noFill/>
          <a:ln w="9525">
            <a:noFill/>
          </a:ln>
        </p:spPr>
      </p:pic>
      <p:graphicFrame>
        <p:nvGraphicFramePr>
          <p:cNvPr id="9" name="对象 8">
            <a:hlinkClick r:id="" action="ppaction://ole?verb=0"/>
          </p:cNvPr>
          <p:cNvGraphicFramePr>
            <a:graphicFrameLocks noChangeAspect="1"/>
          </p:cNvGraphicFramePr>
          <p:nvPr/>
        </p:nvGraphicFramePr>
        <p:xfrm>
          <a:off x="6277928" y="1886903"/>
          <a:ext cx="669608" cy="762000"/>
        </p:xfrm>
        <a:graphic>
          <a:graphicData uri="http://schemas.openxmlformats.org/presentationml/2006/ole">
            <mc:AlternateContent xmlns:mc="http://schemas.openxmlformats.org/markup-compatibility/2006">
              <mc:Choice xmlns:v="urn:schemas-microsoft-com:vml" Requires="v">
                <p:oleObj spid="_x0000_s2" name="" r:id="rId4" imgW="368300" imgH="419100" progId="Equation.KSEE3">
                  <p:embed/>
                </p:oleObj>
              </mc:Choice>
              <mc:Fallback>
                <p:oleObj name="" r:id="rId4" imgW="368300" imgH="419100" progId="Equation.KSEE3">
                  <p:embed/>
                  <p:pic>
                    <p:nvPicPr>
                      <p:cNvPr id="0" name="图片 1024"/>
                      <p:cNvPicPr/>
                      <p:nvPr/>
                    </p:nvPicPr>
                    <p:blipFill>
                      <a:blip r:embed="rId5"/>
                      <a:stretch>
                        <a:fillRect/>
                      </a:stretch>
                    </p:blipFill>
                    <p:spPr>
                      <a:xfrm>
                        <a:off x="6277928" y="1886903"/>
                        <a:ext cx="669608" cy="762000"/>
                      </a:xfrm>
                      <a:prstGeom prst="rect">
                        <a:avLst/>
                      </a:prstGeom>
                    </p:spPr>
                  </p:pic>
                </p:oleObj>
              </mc:Fallback>
            </mc:AlternateContent>
          </a:graphicData>
        </a:graphic>
      </p:graphicFrame>
      <p:sp>
        <p:nvSpPr>
          <p:cNvPr id="11" name="文本框 10"/>
          <p:cNvSpPr txBox="1"/>
          <p:nvPr/>
        </p:nvSpPr>
        <p:spPr>
          <a:xfrm>
            <a:off x="1072991" y="2907506"/>
            <a:ext cx="7033260" cy="1938020"/>
          </a:xfrm>
          <a:prstGeom prst="rect">
            <a:avLst/>
          </a:prstGeom>
          <a:noFill/>
        </p:spPr>
        <p:txBody>
          <a:bodyPr wrap="square" rtlCol="0" anchor="t">
            <a:spAutoFit/>
          </a:bodyPr>
          <a:lstStyle/>
          <a:p>
            <a:pPr marL="342900" indent="-342900">
              <a:lnSpc>
                <a:spcPct val="200000"/>
              </a:lnSpc>
              <a:buFont typeface="Wingdings" panose="05000000000000000000" charset="0"/>
              <a:buChar char="u"/>
            </a:pP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当物体的实际区域和推测区域重合面积越大，IoU的值也就越大。</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charset="0"/>
              <a:buChar char="u"/>
            </a:pP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即，IoU的值越大，推测出的物体区域就越准确。</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charset="0"/>
              <a:buChar char="u"/>
            </a:pP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IoU的最大值为1，此时物体的实际区域与推测区域完全重合；</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200000"/>
              </a:lnSpc>
              <a:buFont typeface="Wingdings" panose="05000000000000000000" charset="0"/>
              <a:buChar char="u"/>
            </a:pP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IoU的最小值为0，此时物体的实际区域与推测区域完全没有重叠的部分。</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燕尾形 11"/>
          <p:cNvSpPr/>
          <p:nvPr/>
        </p:nvSpPr>
        <p:spPr>
          <a:xfrm>
            <a:off x="190976" y="3717131"/>
            <a:ext cx="671989" cy="346234"/>
          </a:xfrm>
          <a:prstGeom prst="chevro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35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16243" y="1002030"/>
            <a:ext cx="8242459" cy="2592705"/>
          </a:xfrm>
        </p:spPr>
        <p:txBody>
          <a:bodyPr>
            <a:normAutofit/>
          </a:bodyPr>
          <a:lstStyle/>
          <a:p>
            <a:r>
              <a:rPr lang="en-US" altLang="zh-CN" dirty="0" err="1">
                <a:sym typeface="+mn-ea"/>
              </a:rPr>
              <a:t>IoU</a:t>
            </a:r>
            <a:endParaRPr lang="en-US" altLang="zh-CN" dirty="0" err="1">
              <a:sym typeface="+mn-ea"/>
            </a:endParaRPr>
          </a:p>
          <a:p>
            <a:pPr lvl="1"/>
            <a:r>
              <a:rPr lang="zh-CN" altLang="en-US" sz="2100" dirty="0"/>
              <a:t>是比较严格的评价指标</a:t>
            </a:r>
            <a:endParaRPr lang="zh-CN" altLang="en-US" sz="2100" dirty="0"/>
          </a:p>
        </p:txBody>
      </p:sp>
      <p:sp>
        <p:nvSpPr>
          <p:cNvPr id="3" name="标题 2"/>
          <p:cNvSpPr>
            <a:spLocks noGrp="1"/>
          </p:cNvSpPr>
          <p:nvPr>
            <p:ph type="title"/>
          </p:nvPr>
        </p:nvSpPr>
        <p:spPr>
          <a:xfrm>
            <a:off x="1323340" y="273685"/>
            <a:ext cx="7192010"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3.特征送入每一类的SVM分类器，判定类别</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1393007" y="993638"/>
            <a:ext cx="3337559" cy="368300"/>
          </a:xfrm>
          <a:prstGeom prst="rect">
            <a:avLst/>
          </a:prstGeom>
          <a:noFill/>
        </p:spPr>
        <p:txBody>
          <a:bodyPr wrap="square">
            <a:spAutoFit/>
          </a:bodyPr>
          <a:lstStyle/>
          <a:p>
            <a:r>
              <a:rPr lang="en-US" altLang="zh-CN" b="1" i="0" dirty="0">
                <a:solidFill>
                  <a:srgbClr val="0000FF"/>
                </a:solidFill>
                <a:latin typeface="Arial" panose="020B0604020202020204" pitchFamily="34" charset="0"/>
              </a:rPr>
              <a:t>Intersection over Union</a:t>
            </a:r>
            <a:endParaRPr lang="en-US" altLang="zh-CN" b="1" i="0" dirty="0">
              <a:solidFill>
                <a:srgbClr val="0000FF"/>
              </a:solidFill>
              <a:latin typeface="Arial" panose="020B0604020202020204" pitchFamily="34" charset="0"/>
            </a:endParaRPr>
          </a:p>
        </p:txBody>
      </p:sp>
      <p:sp>
        <p:nvSpPr>
          <p:cNvPr id="11" name="文本框 10"/>
          <p:cNvSpPr txBox="1"/>
          <p:nvPr/>
        </p:nvSpPr>
        <p:spPr>
          <a:xfrm>
            <a:off x="862965" y="1929765"/>
            <a:ext cx="7033260" cy="1106805"/>
          </a:xfrm>
          <a:prstGeom prst="rect">
            <a:avLst/>
          </a:prstGeom>
          <a:noFill/>
        </p:spPr>
        <p:txBody>
          <a:bodyPr wrap="square" rtlCol="0" anchor="t">
            <a:spAutoFit/>
          </a:bodyPr>
          <a:lstStyle/>
          <a:p>
            <a:pPr indent="0">
              <a:lnSpc>
                <a:spcPct val="200000"/>
              </a:lnSpc>
              <a:buFont typeface="Wingdings" panose="05000000000000000000" charset="0"/>
              <a:buNone/>
            </a:pPr>
            <a:r>
              <a:rPr lang="zh-CN" altLang="en-US" sz="1650" b="1">
                <a:latin typeface="微软雅黑" panose="020B0503020204020204" pitchFamily="34" charset="-122"/>
                <a:ea typeface="微软雅黑" panose="020B0503020204020204" pitchFamily="34" charset="-122"/>
                <a:cs typeface="微软雅黑" panose="020B0503020204020204" pitchFamily="34" charset="-122"/>
              </a:rPr>
              <a:t>实际区域与推测区域稍微有些偏离，得出来的IoU的值也可能会变得相当小</a:t>
            </a:r>
            <a:endParaRPr lang="zh-CN" altLang="en-US" sz="165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 name="图片 101"/>
          <p:cNvPicPr>
            <a:picLocks noChangeAspect="1"/>
          </p:cNvPicPr>
          <p:nvPr/>
        </p:nvPicPr>
        <p:blipFill>
          <a:blip r:embed="rId1"/>
          <a:stretch>
            <a:fillRect/>
          </a:stretch>
        </p:blipFill>
        <p:spPr>
          <a:xfrm>
            <a:off x="1322546" y="2424589"/>
            <a:ext cx="2413159" cy="2642235"/>
          </a:xfrm>
          <a:prstGeom prst="rect">
            <a:avLst/>
          </a:prstGeom>
          <a:noFill/>
          <a:ln w="9525">
            <a:noFill/>
          </a:ln>
        </p:spPr>
      </p:pic>
      <p:sp>
        <p:nvSpPr>
          <p:cNvPr id="2" name="文本框 1"/>
          <p:cNvSpPr txBox="1"/>
          <p:nvPr/>
        </p:nvSpPr>
        <p:spPr>
          <a:xfrm>
            <a:off x="4211003" y="3246596"/>
            <a:ext cx="4572000" cy="6451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t">
            <a:spAutoFit/>
          </a:bodyPr>
          <a:lstStyle/>
          <a:p>
            <a:pPr>
              <a:lnSpc>
                <a:spcPct val="120000"/>
              </a:lnSpc>
            </a:pPr>
            <a:r>
              <a:rPr lang="zh-CN" altLang="en-US" sz="1500" b="1">
                <a:latin typeface="微软雅黑" panose="020B0503020204020204" pitchFamily="34" charset="-122"/>
                <a:ea typeface="微软雅黑" panose="020B0503020204020204" pitchFamily="34" charset="-122"/>
                <a:cs typeface="微软雅黑" panose="020B0503020204020204" pitchFamily="34" charset="-122"/>
              </a:rPr>
              <a:t>一般来说，当IoU的值大于0.5时，就认为得到了一个还不错的预测结果。</a:t>
            </a:r>
            <a:endParaRPr lang="zh-CN" altLang="en-US" sz="1500"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4040" y="1638885"/>
            <a:ext cx="6804626" cy="1198880"/>
          </a:xfrm>
          <a:prstGeom prst="rect">
            <a:avLst/>
          </a:prstGeom>
          <a:noFill/>
        </p:spPr>
        <p:txBody>
          <a:bodyPr wrap="square"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目标</a:t>
            </a:r>
            <a:r>
              <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检测</a:t>
            </a:r>
            <a:endPar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（Object Detection）</a:t>
            </a:r>
            <a:endParaRPr lang="zh-CN" altLang="en-US"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16152" y="1001847"/>
            <a:ext cx="7886700" cy="2592887"/>
          </a:xfrm>
        </p:spPr>
        <p:txBody>
          <a:bodyPr>
            <a:normAutofit/>
          </a:bodyPr>
          <a:lstStyle/>
          <a:p>
            <a:r>
              <a:rPr lang="zh-CN" altLang="en-US" dirty="0"/>
              <a:t>非极大值抑制（</a:t>
            </a:r>
            <a:r>
              <a:rPr lang="en-US" altLang="zh-CN" dirty="0"/>
              <a:t>NMS</a:t>
            </a:r>
            <a:r>
              <a:rPr lang="zh-CN" altLang="en-US" dirty="0"/>
              <a:t>）剔除重叠候选框</a:t>
            </a:r>
            <a:endParaRPr lang="zh-CN" altLang="en-US" dirty="0"/>
          </a:p>
        </p:txBody>
      </p:sp>
      <p:sp>
        <p:nvSpPr>
          <p:cNvPr id="3" name="标题 2"/>
          <p:cNvSpPr>
            <a:spLocks noGrp="1"/>
          </p:cNvSpPr>
          <p:nvPr>
            <p:ph type="title"/>
          </p:nvPr>
        </p:nvSpPr>
        <p:spPr>
          <a:xfrm>
            <a:off x="1332865" y="273685"/>
            <a:ext cx="7182485"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3.特征送入每一类的SVM分类器，判定类别</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416243" y="1974056"/>
            <a:ext cx="3345656" cy="1714500"/>
          </a:xfrm>
          <a:prstGeom prst="rect">
            <a:avLst/>
          </a:prstGeom>
          <a:noFill/>
        </p:spPr>
        <p:txBody>
          <a:bodyPr wrap="square">
            <a:spAutoFit/>
          </a:bodyPr>
          <a:lstStyle/>
          <a:p>
            <a:pPr indent="0">
              <a:lnSpc>
                <a:spcPct val="110000"/>
              </a:lnSpc>
              <a:buFont typeface="+mj-ea"/>
              <a:buNone/>
            </a:pPr>
            <a:r>
              <a:rPr lang="zh-CN" altLang="en-US" sz="2400" b="1" dirty="0">
                <a:solidFill>
                  <a:schemeClr val="accent6"/>
                </a:solidFill>
              </a:rPr>
              <a:t>作用</a:t>
            </a:r>
            <a:r>
              <a:rPr lang="zh-CN" altLang="en-US" sz="2400" b="1" dirty="0"/>
              <a:t>：</a:t>
            </a:r>
            <a:r>
              <a:rPr lang="en-US" altLang="zh-CN" sz="2400" b="1" dirty="0"/>
              <a:t>找到局部极大值</a:t>
            </a:r>
            <a:r>
              <a:rPr lang="zh-CN" altLang="en-US" sz="2400" b="1" dirty="0"/>
              <a:t>，</a:t>
            </a:r>
            <a:r>
              <a:rPr lang="en-US" altLang="zh-CN" sz="2400" b="1" dirty="0"/>
              <a:t>并筛除（抑制）邻域内其余的值</a:t>
            </a:r>
            <a:endParaRPr lang="en-US" altLang="zh-CN" sz="2400" b="1" dirty="0"/>
          </a:p>
          <a:p>
            <a:pPr indent="0">
              <a:lnSpc>
                <a:spcPct val="110000"/>
              </a:lnSpc>
              <a:buFont typeface="+mj-ea"/>
              <a:buNone/>
            </a:pPr>
            <a:endParaRPr lang="en-US" altLang="zh-CN" sz="2400" b="1" dirty="0"/>
          </a:p>
        </p:txBody>
      </p:sp>
      <p:sp>
        <p:nvSpPr>
          <p:cNvPr id="10" name="文本框 9"/>
          <p:cNvSpPr txBox="1"/>
          <p:nvPr/>
        </p:nvSpPr>
        <p:spPr>
          <a:xfrm>
            <a:off x="618624" y="1526085"/>
            <a:ext cx="3337559" cy="368300"/>
          </a:xfrm>
          <a:prstGeom prst="rect">
            <a:avLst/>
          </a:prstGeom>
          <a:noFill/>
        </p:spPr>
        <p:txBody>
          <a:bodyPr wrap="square">
            <a:spAutoFit/>
          </a:bodyPr>
          <a:lstStyle/>
          <a:p>
            <a:r>
              <a:rPr lang="en-US" altLang="zh-CN" b="1" i="0" dirty="0">
                <a:solidFill>
                  <a:srgbClr val="0000FF"/>
                </a:solidFill>
                <a:latin typeface="Arial" panose="020B0604020202020204" pitchFamily="34" charset="0"/>
              </a:rPr>
              <a:t>Non-Maximum Suppression</a:t>
            </a:r>
            <a:endParaRPr lang="zh-CN" altLang="en-US" b="1" dirty="0">
              <a:solidFill>
                <a:srgbClr val="0000FF"/>
              </a:solidFill>
            </a:endParaRPr>
          </a:p>
        </p:txBody>
      </p:sp>
      <p:pic>
        <p:nvPicPr>
          <p:cNvPr id="103" name="图片 102"/>
          <p:cNvPicPr>
            <a:picLocks noChangeAspect="1"/>
          </p:cNvPicPr>
          <p:nvPr/>
        </p:nvPicPr>
        <p:blipFill>
          <a:blip r:embed="rId1"/>
          <a:srcRect b="24302"/>
          <a:stretch>
            <a:fillRect/>
          </a:stretch>
        </p:blipFill>
        <p:spPr>
          <a:xfrm>
            <a:off x="3857625" y="1525905"/>
            <a:ext cx="4657725" cy="3552825"/>
          </a:xfrm>
          <a:prstGeom prst="rect">
            <a:avLst/>
          </a:prstGeom>
          <a:noFill/>
          <a:ln w="9525">
            <a:noFill/>
          </a:ln>
        </p:spPr>
      </p:pic>
      <p:sp>
        <p:nvSpPr>
          <p:cNvPr id="6" name="文本框 5"/>
          <p:cNvSpPr txBox="1"/>
          <p:nvPr/>
        </p:nvSpPr>
        <p:spPr>
          <a:xfrm>
            <a:off x="0" y="3960971"/>
            <a:ext cx="3916680" cy="4140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t">
            <a:spAutoFit/>
          </a:bodyPr>
          <a:lstStyle/>
          <a:p>
            <a:r>
              <a:rPr lang="en-US" altLang="zh-CN" sz="2100" dirty="0">
                <a:latin typeface="微软雅黑" panose="020B0503020204020204" pitchFamily="34" charset="-122"/>
                <a:ea typeface="微软雅黑" panose="020B0503020204020204" pitchFamily="34" charset="-122"/>
                <a:sym typeface="+mn-ea"/>
              </a:rPr>
              <a:t>从堆叠的边框中挑出最好的那个</a:t>
            </a:r>
            <a:endParaRPr lang="en-US" altLang="zh-CN" sz="2100" dirty="0">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16152" y="1001847"/>
            <a:ext cx="7886700" cy="2592887"/>
          </a:xfrm>
        </p:spPr>
        <p:txBody>
          <a:bodyPr>
            <a:normAutofit/>
          </a:bodyPr>
          <a:lstStyle/>
          <a:p>
            <a:r>
              <a:rPr lang="zh-CN" altLang="en-US" dirty="0"/>
              <a:t>非极大值抑制（</a:t>
            </a:r>
            <a:r>
              <a:rPr lang="en-US" altLang="zh-CN" dirty="0"/>
              <a:t>NMS</a:t>
            </a:r>
            <a:r>
              <a:rPr lang="zh-CN" altLang="en-US" dirty="0"/>
              <a:t>）剔除重叠候选框</a:t>
            </a:r>
            <a:endParaRPr lang="zh-CN" altLang="en-US" dirty="0"/>
          </a:p>
        </p:txBody>
      </p:sp>
      <p:sp>
        <p:nvSpPr>
          <p:cNvPr id="3" name="标题 2"/>
          <p:cNvSpPr>
            <a:spLocks noGrp="1"/>
          </p:cNvSpPr>
          <p:nvPr>
            <p:ph type="title"/>
          </p:nvPr>
        </p:nvSpPr>
        <p:spPr>
          <a:xfrm>
            <a:off x="1414145" y="273685"/>
            <a:ext cx="7101205"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3.特征送入每一类的SVM分类器，判定类别</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1519622" y="1565502"/>
            <a:ext cx="4884512" cy="1692272"/>
          </a:xfrm>
          <a:prstGeom prst="rect">
            <a:avLst/>
          </a:prstGeom>
        </p:spPr>
      </p:pic>
      <p:pic>
        <p:nvPicPr>
          <p:cNvPr id="9" name="图片 8"/>
          <p:cNvPicPr>
            <a:picLocks noChangeAspect="1"/>
          </p:cNvPicPr>
          <p:nvPr/>
        </p:nvPicPr>
        <p:blipFill>
          <a:blip r:embed="rId2"/>
          <a:stretch>
            <a:fillRect/>
          </a:stretch>
        </p:blipFill>
        <p:spPr>
          <a:xfrm>
            <a:off x="1776095" y="3319145"/>
            <a:ext cx="4627880" cy="178689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217170" y="1076895"/>
            <a:ext cx="8298180" cy="2408620"/>
          </a:xfrm>
        </p:spPr>
        <p:txBody>
          <a:bodyPr>
            <a:normAutofit/>
          </a:bodyPr>
          <a:lstStyle/>
          <a:p>
            <a:r>
              <a:rPr lang="zh-CN" altLang="en-US" sz="2400" dirty="0"/>
              <a:t>对</a:t>
            </a:r>
            <a:r>
              <a:rPr lang="en-US" altLang="zh-CN" sz="2400" dirty="0"/>
              <a:t>NMS</a:t>
            </a:r>
            <a:r>
              <a:rPr lang="zh-CN" altLang="en-US" sz="2400" dirty="0"/>
              <a:t>处理后挑选出的候选框进一步筛选</a:t>
            </a:r>
            <a:endParaRPr lang="en-US" altLang="zh-CN" sz="2400" dirty="0"/>
          </a:p>
          <a:p>
            <a:r>
              <a:rPr lang="zh-CN" altLang="en-US" sz="2400" dirty="0"/>
              <a:t>分别用</a:t>
            </a:r>
            <a:r>
              <a:rPr lang="en-US" altLang="zh-CN" sz="2400" dirty="0"/>
              <a:t>20</a:t>
            </a:r>
            <a:r>
              <a:rPr lang="zh-CN" altLang="en-US" sz="2400" dirty="0"/>
              <a:t>个回归器对上述</a:t>
            </a:r>
            <a:r>
              <a:rPr lang="en-US" altLang="zh-CN" sz="2400" dirty="0"/>
              <a:t>20</a:t>
            </a:r>
            <a:r>
              <a:rPr lang="zh-CN" altLang="en-US" sz="2400" dirty="0"/>
              <a:t>个类别中挑选出的候选框进行回归操作，最终得到每个类别的修正后的</a:t>
            </a:r>
            <a:r>
              <a:rPr lang="en-US" altLang="zh-CN" sz="2400" dirty="0"/>
              <a:t>bounding box</a:t>
            </a:r>
            <a:endParaRPr lang="en-US" altLang="zh-CN" sz="2400" dirty="0"/>
          </a:p>
          <a:p>
            <a:r>
              <a:rPr lang="zh-CN" altLang="en-US" sz="2400" dirty="0"/>
              <a:t>依旧利用</a:t>
            </a:r>
            <a:r>
              <a:rPr lang="en-US" altLang="zh-CN" sz="2400" dirty="0"/>
              <a:t>CNN</a:t>
            </a:r>
            <a:r>
              <a:rPr lang="zh-CN" altLang="en-US" sz="2400" dirty="0"/>
              <a:t>输出的特征向量进行预测</a:t>
            </a:r>
            <a:endParaRPr lang="en-US" altLang="zh-CN" sz="2400" dirty="0"/>
          </a:p>
          <a:p>
            <a:r>
              <a:rPr lang="zh-CN" altLang="en-US" sz="2400" b="1" dirty="0"/>
              <a:t>可以用最小二乘法解决线性回归问题</a:t>
            </a:r>
            <a:endParaRPr lang="zh-CN" altLang="en-US" sz="2400" dirty="0"/>
          </a:p>
          <a:p>
            <a:endParaRPr lang="zh-CN" altLang="en-US" sz="2400" dirty="0"/>
          </a:p>
        </p:txBody>
      </p:sp>
      <p:sp>
        <p:nvSpPr>
          <p:cNvPr id="3" name="标题 2"/>
          <p:cNvSpPr>
            <a:spLocks noGrp="1"/>
          </p:cNvSpPr>
          <p:nvPr>
            <p:ph type="title"/>
          </p:nvPr>
        </p:nvSpPr>
        <p:spPr>
          <a:xfrm>
            <a:off x="1370965" y="273685"/>
            <a:ext cx="7144385"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4.</a:t>
            </a:r>
            <a:r>
              <a:rPr lang="en-US" altLang="zh-CN" sz="2400" b="1" dirty="0" smtClean="0">
                <a:solidFill>
                  <a:schemeClr val="accent1"/>
                </a:solidFill>
                <a:latin typeface="微软雅黑" panose="020B0503020204020204" pitchFamily="34" charset="-122"/>
                <a:ea typeface="微软雅黑" panose="020B0503020204020204" pitchFamily="34" charset="-122"/>
                <a:cs typeface="+mn-cs"/>
              </a:rPr>
              <a:t> </a:t>
            </a: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使用回归器精细修正候选框位置</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478621" y="3485765"/>
            <a:ext cx="4037648" cy="1198880"/>
          </a:xfrm>
          <a:prstGeom prst="rect">
            <a:avLst/>
          </a:prstGeom>
          <a:noFill/>
        </p:spPr>
        <p:txBody>
          <a:bodyPr wrap="square">
            <a:spAutoFit/>
          </a:bodyPr>
          <a:lstStyle/>
          <a:p>
            <a:r>
              <a:rPr lang="zh-CN" altLang="en-US" b="1" dirty="0"/>
              <a:t>黄色框口</a:t>
            </a:r>
            <a:r>
              <a:rPr lang="en-US" altLang="zh-CN" b="1" dirty="0"/>
              <a:t>P</a:t>
            </a:r>
            <a:r>
              <a:rPr lang="zh-CN" altLang="en-US" b="1" dirty="0"/>
              <a:t>表示建议框</a:t>
            </a:r>
            <a:r>
              <a:rPr lang="en-US" altLang="zh-CN" b="1" dirty="0"/>
              <a:t>Region Proposal</a:t>
            </a:r>
            <a:r>
              <a:rPr lang="zh-CN" altLang="en-US" b="1" dirty="0"/>
              <a:t>，</a:t>
            </a:r>
            <a:endParaRPr lang="en-US" altLang="zh-CN" b="1" dirty="0"/>
          </a:p>
          <a:p>
            <a:r>
              <a:rPr lang="zh-CN" altLang="en-US" b="1" dirty="0"/>
              <a:t>绿色窗口</a:t>
            </a:r>
            <a:r>
              <a:rPr lang="en-US" altLang="zh-CN" b="1" dirty="0"/>
              <a:t>G</a:t>
            </a:r>
            <a:r>
              <a:rPr lang="zh-CN" altLang="en-US" b="1" dirty="0"/>
              <a:t>表示实际框</a:t>
            </a:r>
            <a:r>
              <a:rPr lang="en-US" altLang="zh-CN" b="1" dirty="0"/>
              <a:t>Ground Truth</a:t>
            </a:r>
            <a:r>
              <a:rPr lang="zh-CN" altLang="en-US" b="1" dirty="0"/>
              <a:t>，</a:t>
            </a:r>
            <a:endParaRPr lang="en-US" altLang="zh-CN" b="1" dirty="0"/>
          </a:p>
          <a:p>
            <a:r>
              <a:rPr lang="zh-CN" altLang="en-US" b="1" dirty="0"/>
              <a:t>红色窗口表示</a:t>
            </a:r>
            <a:r>
              <a:rPr lang="en-US" altLang="zh-CN" b="1" dirty="0"/>
              <a:t>Region Proposal</a:t>
            </a:r>
            <a:r>
              <a:rPr lang="zh-CN" altLang="en-US" b="1" dirty="0"/>
              <a:t>进行回归后的预测窗口。</a:t>
            </a:r>
            <a:endParaRPr lang="en-US" altLang="zh-CN" b="1" dirty="0"/>
          </a:p>
        </p:txBody>
      </p:sp>
      <p:pic>
        <p:nvPicPr>
          <p:cNvPr id="8" name="图片 7"/>
          <p:cNvPicPr>
            <a:picLocks noChangeAspect="1"/>
          </p:cNvPicPr>
          <p:nvPr/>
        </p:nvPicPr>
        <p:blipFill>
          <a:blip r:embed="rId1"/>
          <a:stretch>
            <a:fillRect/>
          </a:stretch>
        </p:blipFill>
        <p:spPr>
          <a:xfrm>
            <a:off x="6320790" y="2382902"/>
            <a:ext cx="2786063" cy="2736056"/>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20470" y="273685"/>
            <a:ext cx="729488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边界框回归器</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1"/>
          <a:stretch>
            <a:fillRect/>
          </a:stretch>
        </p:blipFill>
        <p:spPr>
          <a:xfrm>
            <a:off x="2212800" y="1828508"/>
            <a:ext cx="2678906" cy="2143125"/>
          </a:xfrm>
          <a:prstGeom prst="rect">
            <a:avLst/>
          </a:prstGeom>
        </p:spPr>
      </p:pic>
      <p:pic>
        <p:nvPicPr>
          <p:cNvPr id="9" name="图片 8"/>
          <p:cNvPicPr>
            <a:picLocks noChangeAspect="1"/>
          </p:cNvPicPr>
          <p:nvPr/>
        </p:nvPicPr>
        <p:blipFill>
          <a:blip r:embed="rId2"/>
          <a:stretch>
            <a:fillRect/>
          </a:stretch>
        </p:blipFill>
        <p:spPr>
          <a:xfrm>
            <a:off x="5911453" y="1322387"/>
            <a:ext cx="2786063" cy="2736056"/>
          </a:xfrm>
          <a:prstGeom prst="rect">
            <a:avLst/>
          </a:prstGeom>
        </p:spPr>
      </p:pic>
      <p:sp>
        <p:nvSpPr>
          <p:cNvPr id="11" name="文本框 10"/>
          <p:cNvSpPr txBox="1"/>
          <p:nvPr/>
        </p:nvSpPr>
        <p:spPr>
          <a:xfrm>
            <a:off x="870703" y="4242596"/>
            <a:ext cx="7402593" cy="645160"/>
          </a:xfrm>
          <a:prstGeom prst="rect">
            <a:avLst/>
          </a:prstGeom>
          <a:noFill/>
        </p:spPr>
        <p:txBody>
          <a:bodyPr wrap="square">
            <a:spAutoFit/>
          </a:bodyPr>
          <a:lstStyle/>
          <a:p>
            <a:r>
              <a:rPr lang="en-US" altLang="zh-CN" dirty="0"/>
              <a:t>P</a:t>
            </a:r>
            <a:r>
              <a:rPr lang="en-US" altLang="zh-CN" baseline="-25000" dirty="0"/>
              <a:t>x</a:t>
            </a:r>
            <a:r>
              <a:rPr lang="en-US" altLang="zh-CN" dirty="0"/>
              <a:t> , </a:t>
            </a:r>
            <a:r>
              <a:rPr lang="en-US" altLang="zh-CN" dirty="0" err="1"/>
              <a:t>P</a:t>
            </a:r>
            <a:r>
              <a:rPr lang="en-US" altLang="zh-CN" baseline="-25000" dirty="0" err="1"/>
              <a:t>y</a:t>
            </a:r>
            <a:r>
              <a:rPr lang="en-US" altLang="zh-CN" dirty="0"/>
              <a:t> , P</a:t>
            </a:r>
            <a:r>
              <a:rPr lang="en-US" altLang="zh-CN" baseline="-25000" dirty="0"/>
              <a:t>w</a:t>
            </a:r>
            <a:r>
              <a:rPr lang="en-US" altLang="zh-CN" dirty="0"/>
              <a:t> , P</a:t>
            </a:r>
            <a:r>
              <a:rPr lang="en-US" altLang="zh-CN" baseline="-25000" dirty="0"/>
              <a:t>h</a:t>
            </a:r>
            <a:r>
              <a:rPr lang="en-US" altLang="zh-CN" dirty="0"/>
              <a:t> </a:t>
            </a:r>
            <a:r>
              <a:rPr lang="zh-CN" altLang="en-US" dirty="0"/>
              <a:t>分别为候选框的中心</a:t>
            </a:r>
            <a:r>
              <a:rPr lang="en-US" altLang="zh-CN" dirty="0"/>
              <a:t>x</a:t>
            </a:r>
            <a:r>
              <a:rPr lang="zh-CN" altLang="en-US" dirty="0"/>
              <a:t>，</a:t>
            </a:r>
            <a:r>
              <a:rPr lang="en-US" altLang="zh-CN" dirty="0"/>
              <a:t>y</a:t>
            </a:r>
            <a:r>
              <a:rPr lang="zh-CN" altLang="en-US" dirty="0"/>
              <a:t>坐标，以及宽高</a:t>
            </a:r>
            <a:endParaRPr lang="en-US" altLang="zh-CN" dirty="0"/>
          </a:p>
          <a:p>
            <a:r>
              <a:rPr lang="en-US" altLang="zh-CN" dirty="0" err="1"/>
              <a:t>Gˆ</a:t>
            </a:r>
            <a:r>
              <a:rPr lang="en-US" altLang="zh-CN" baseline="-25000" dirty="0" err="1"/>
              <a:t>x</a:t>
            </a:r>
            <a:r>
              <a:rPr lang="en-US" altLang="zh-CN" dirty="0"/>
              <a:t> ,</a:t>
            </a:r>
            <a:r>
              <a:rPr lang="en-US" altLang="zh-CN" dirty="0" err="1"/>
              <a:t>Gˆ</a:t>
            </a:r>
            <a:r>
              <a:rPr lang="en-US" altLang="zh-CN" baseline="-25000" dirty="0" err="1"/>
              <a:t>y</a:t>
            </a:r>
            <a:r>
              <a:rPr lang="en-US" altLang="zh-CN" dirty="0"/>
              <a:t> ,</a:t>
            </a:r>
            <a:r>
              <a:rPr lang="en-US" altLang="zh-CN" dirty="0" err="1"/>
              <a:t>Gˆ</a:t>
            </a:r>
            <a:r>
              <a:rPr lang="en-US" altLang="zh-CN" baseline="-25000" dirty="0" err="1"/>
              <a:t>w</a:t>
            </a:r>
            <a:r>
              <a:rPr lang="en-US" altLang="zh-CN" dirty="0"/>
              <a:t> ,</a:t>
            </a:r>
            <a:r>
              <a:rPr lang="en-US" altLang="zh-CN" dirty="0" err="1"/>
              <a:t>Gˆ</a:t>
            </a:r>
            <a:r>
              <a:rPr lang="en-US" altLang="zh-CN" baseline="-25000" dirty="0" err="1"/>
              <a:t>h</a:t>
            </a:r>
            <a:r>
              <a:rPr lang="en-US" altLang="zh-CN" dirty="0"/>
              <a:t> </a:t>
            </a:r>
            <a:r>
              <a:rPr lang="zh-CN" altLang="en-US" dirty="0"/>
              <a:t>分别为最终预测的边界框中心</a:t>
            </a:r>
            <a:r>
              <a:rPr lang="en-US" altLang="zh-CN" dirty="0"/>
              <a:t>x</a:t>
            </a:r>
            <a:r>
              <a:rPr lang="zh-CN" altLang="en-US" dirty="0"/>
              <a:t>，</a:t>
            </a:r>
            <a:r>
              <a:rPr lang="en-US" altLang="zh-CN" dirty="0"/>
              <a:t>y</a:t>
            </a:r>
            <a:r>
              <a:rPr lang="zh-CN" altLang="en-US" dirty="0"/>
              <a:t>坐标，以及宽高 </a:t>
            </a:r>
            <a:endParaRPr lang="zh-CN" altLang="en-US" dirty="0"/>
          </a:p>
        </p:txBody>
      </p:sp>
      <p:sp>
        <p:nvSpPr>
          <p:cNvPr id="7" name="文本框 6"/>
          <p:cNvSpPr txBox="1"/>
          <p:nvPr/>
        </p:nvSpPr>
        <p:spPr>
          <a:xfrm>
            <a:off x="532436" y="1025353"/>
            <a:ext cx="7402593" cy="414020"/>
          </a:xfrm>
          <a:prstGeom prst="rect">
            <a:avLst/>
          </a:prstGeom>
          <a:noFill/>
        </p:spPr>
        <p:txBody>
          <a:bodyPr wrap="square">
            <a:spAutoFit/>
          </a:bodyPr>
          <a:lstStyle/>
          <a:p>
            <a:r>
              <a:rPr lang="zh-CN" altLang="en-US" sz="2100" b="1" dirty="0">
                <a:solidFill>
                  <a:srgbClr val="FF0000"/>
                </a:solidFill>
              </a:rPr>
              <a:t>注意：回归得到的参数是：</a:t>
            </a:r>
            <a:r>
              <a:rPr lang="en-US" altLang="zh-CN" sz="2100" b="1" dirty="0">
                <a:solidFill>
                  <a:srgbClr val="FF0000"/>
                </a:solidFill>
              </a:rPr>
              <a:t>d</a:t>
            </a:r>
            <a:r>
              <a:rPr lang="en-US" altLang="zh-CN" sz="2100" b="1" baseline="-25000" dirty="0">
                <a:solidFill>
                  <a:srgbClr val="FF0000"/>
                </a:solidFill>
              </a:rPr>
              <a:t>x</a:t>
            </a:r>
            <a:r>
              <a:rPr lang="en-US" altLang="zh-CN" sz="2100" b="1" dirty="0">
                <a:solidFill>
                  <a:srgbClr val="FF0000"/>
                </a:solidFill>
              </a:rPr>
              <a:t> , </a:t>
            </a:r>
            <a:r>
              <a:rPr lang="en-US" altLang="zh-CN" sz="2100" b="1" dirty="0" err="1">
                <a:solidFill>
                  <a:srgbClr val="FF0000"/>
                </a:solidFill>
              </a:rPr>
              <a:t>d</a:t>
            </a:r>
            <a:r>
              <a:rPr lang="en-US" altLang="zh-CN" sz="2100" b="1" baseline="-25000" dirty="0" err="1">
                <a:solidFill>
                  <a:srgbClr val="FF0000"/>
                </a:solidFill>
              </a:rPr>
              <a:t>y</a:t>
            </a:r>
            <a:r>
              <a:rPr lang="en-US" altLang="zh-CN" sz="2100" b="1" dirty="0">
                <a:solidFill>
                  <a:srgbClr val="FF0000"/>
                </a:solidFill>
              </a:rPr>
              <a:t> , </a:t>
            </a:r>
            <a:r>
              <a:rPr lang="en-US" altLang="zh-CN" sz="2100" b="1" dirty="0" err="1">
                <a:solidFill>
                  <a:srgbClr val="FF0000"/>
                </a:solidFill>
              </a:rPr>
              <a:t>d</a:t>
            </a:r>
            <a:r>
              <a:rPr lang="en-US" altLang="zh-CN" sz="2100" b="1" baseline="-25000" dirty="0" err="1">
                <a:solidFill>
                  <a:srgbClr val="FF0000"/>
                </a:solidFill>
              </a:rPr>
              <a:t>w</a:t>
            </a:r>
            <a:r>
              <a:rPr lang="en-US" altLang="zh-CN" sz="2100" b="1" dirty="0">
                <a:solidFill>
                  <a:srgbClr val="FF0000"/>
                </a:solidFill>
              </a:rPr>
              <a:t> , d</a:t>
            </a:r>
            <a:r>
              <a:rPr lang="en-US" altLang="zh-CN" sz="2100" b="1" baseline="-25000" dirty="0">
                <a:solidFill>
                  <a:srgbClr val="FF0000"/>
                </a:solidFill>
              </a:rPr>
              <a:t>h</a:t>
            </a:r>
            <a:r>
              <a:rPr lang="zh-CN" altLang="en-US" sz="2100" b="1" dirty="0">
                <a:solidFill>
                  <a:srgbClr val="FF0000"/>
                </a:solidFill>
              </a:rPr>
              <a:t> ，是个相对变化值。</a:t>
            </a:r>
            <a:endParaRPr lang="en-US" altLang="zh-CN" sz="2100" b="1" dirty="0">
              <a:solidFill>
                <a:srgbClr val="FF0000"/>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09270" y="1058545"/>
            <a:ext cx="7886700" cy="1797050"/>
          </a:xfrm>
        </p:spPr>
        <p:txBody>
          <a:bodyPr>
            <a:normAutofit/>
          </a:bodyPr>
          <a:lstStyle/>
          <a:p>
            <a:r>
              <a:rPr lang="en-US" altLang="zh-CN" dirty="0"/>
              <a:t>R-CNN</a:t>
            </a:r>
            <a:r>
              <a:rPr lang="zh-CN" altLang="en-US" dirty="0"/>
              <a:t>算法流程可分为如下几个步骤</a:t>
            </a:r>
            <a:endParaRPr lang="zh-CN" altLang="en-US" dirty="0"/>
          </a:p>
          <a:p>
            <a:pPr lvl="1"/>
            <a:r>
              <a:rPr lang="zh-CN" altLang="en-US" dirty="0"/>
              <a:t>一张图像生成</a:t>
            </a:r>
            <a:r>
              <a:rPr lang="en-US" altLang="zh-CN" dirty="0"/>
              <a:t>1K~2K</a:t>
            </a:r>
            <a:r>
              <a:rPr lang="zh-CN" altLang="en-US" dirty="0"/>
              <a:t>个候选区域</a:t>
            </a:r>
            <a:r>
              <a:rPr lang="en-US" altLang="zh-CN" dirty="0"/>
              <a:t>(</a:t>
            </a:r>
            <a:r>
              <a:rPr lang="zh-CN" altLang="en-US" dirty="0"/>
              <a:t>使用</a:t>
            </a:r>
            <a:r>
              <a:rPr lang="en-US" altLang="zh-CN" dirty="0"/>
              <a:t>Selective Search</a:t>
            </a:r>
            <a:r>
              <a:rPr lang="zh-CN" altLang="en-US" dirty="0"/>
              <a:t>方法</a:t>
            </a:r>
            <a:r>
              <a:rPr lang="en-US" altLang="zh-CN" dirty="0"/>
              <a:t>)</a:t>
            </a:r>
            <a:endParaRPr lang="en-US" altLang="zh-CN" dirty="0"/>
          </a:p>
          <a:p>
            <a:pPr lvl="1"/>
            <a:r>
              <a:rPr lang="zh-CN" altLang="en-US" dirty="0"/>
              <a:t>对每个候选区域，使用</a:t>
            </a:r>
            <a:r>
              <a:rPr lang="en-US" altLang="zh-CN" dirty="0"/>
              <a:t>CNN</a:t>
            </a:r>
            <a:r>
              <a:rPr lang="zh-CN" altLang="en-US" dirty="0"/>
              <a:t>网络</a:t>
            </a:r>
            <a:r>
              <a:rPr lang="en-US" altLang="zh-CN" dirty="0"/>
              <a:t>(</a:t>
            </a:r>
            <a:r>
              <a:rPr lang="zh-CN" altLang="en-US" dirty="0"/>
              <a:t>如</a:t>
            </a:r>
            <a:r>
              <a:rPr lang="en-US" altLang="zh-CN" dirty="0" err="1"/>
              <a:t>AlexNet</a:t>
            </a:r>
            <a:r>
              <a:rPr lang="en-US" altLang="zh-CN" dirty="0"/>
              <a:t>)</a:t>
            </a:r>
            <a:r>
              <a:rPr lang="zh-CN" altLang="en-US" dirty="0"/>
              <a:t>提取特征</a:t>
            </a:r>
            <a:endParaRPr lang="zh-CN" altLang="en-US" dirty="0"/>
          </a:p>
          <a:p>
            <a:pPr lvl="1"/>
            <a:r>
              <a:rPr lang="zh-CN" altLang="en-US" dirty="0"/>
              <a:t>特征送入每一类的</a:t>
            </a:r>
            <a:r>
              <a:rPr lang="en-US" altLang="zh-CN" dirty="0"/>
              <a:t>SVM </a:t>
            </a:r>
            <a:r>
              <a:rPr lang="zh-CN" altLang="en-US" dirty="0"/>
              <a:t>分类器，判别是否属于该类</a:t>
            </a:r>
            <a:endParaRPr lang="zh-CN" altLang="en-US" dirty="0"/>
          </a:p>
          <a:p>
            <a:pPr lvl="1"/>
            <a:r>
              <a:rPr lang="zh-CN" altLang="en-US" dirty="0"/>
              <a:t>使用回归器精细修正候选框位置</a:t>
            </a:r>
            <a:endParaRPr lang="zh-CN" altLang="en-US" dirty="0"/>
          </a:p>
        </p:txBody>
      </p:sp>
      <p:sp>
        <p:nvSpPr>
          <p:cNvPr id="3" name="标题 2"/>
          <p:cNvSpPr>
            <a:spLocks noGrp="1"/>
          </p:cNvSpPr>
          <p:nvPr>
            <p:ph type="title"/>
          </p:nvPr>
        </p:nvSpPr>
        <p:spPr>
          <a:xfrm>
            <a:off x="1416685" y="244475"/>
            <a:ext cx="7370445"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R-CNN (Region with CNN feature)</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rotWithShape="1">
          <a:blip r:embed="rId1"/>
          <a:srcRect t="17202" b="26118"/>
          <a:stretch>
            <a:fillRect/>
          </a:stretch>
        </p:blipFill>
        <p:spPr>
          <a:xfrm>
            <a:off x="0" y="3386657"/>
            <a:ext cx="9144000" cy="1756844"/>
          </a:xfrm>
          <a:prstGeom prst="rect">
            <a:avLst/>
          </a:prstGeom>
        </p:spPr>
      </p:pic>
      <p:sp>
        <p:nvSpPr>
          <p:cNvPr id="2" name="文本框 1"/>
          <p:cNvSpPr txBox="1"/>
          <p:nvPr/>
        </p:nvSpPr>
        <p:spPr>
          <a:xfrm>
            <a:off x="4057650" y="4776311"/>
            <a:ext cx="789940" cy="299085"/>
          </a:xfrm>
          <a:prstGeom prst="rect">
            <a:avLst/>
          </a:prstGeom>
          <a:noFill/>
        </p:spPr>
        <p:txBody>
          <a:bodyPr wrap="none" rtlCol="0" anchor="t">
            <a:spAutoFit/>
          </a:bodyPr>
          <a:lstStyle/>
          <a:p>
            <a:r>
              <a:rPr lang="en-US" altLang="zh-CN" sz="1350" dirty="0">
                <a:sym typeface="+mn-ea"/>
              </a:rPr>
              <a:t>227</a:t>
            </a:r>
            <a:r>
              <a:rPr lang="zh-CN" altLang="en-US" sz="1350" dirty="0">
                <a:sym typeface="+mn-ea"/>
              </a:rPr>
              <a:t>*</a:t>
            </a:r>
            <a:r>
              <a:rPr lang="en-US" altLang="zh-CN" sz="1350" dirty="0">
                <a:sym typeface="+mn-ea"/>
              </a:rPr>
              <a:t>227</a:t>
            </a:r>
            <a:endParaRPr lang="zh-CN" altLang="en-US" sz="135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20470" y="273685"/>
            <a:ext cx="729488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R-CNN (Region with CNN feature)</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822325" y="1432560"/>
            <a:ext cx="7499350" cy="298450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a:t>大量重叠区域，速度慢：</a:t>
            </a:r>
            <a:endParaRPr lang="en-US" altLang="zh-CN" dirty="0"/>
          </a:p>
          <a:p>
            <a:pPr lvl="1"/>
            <a:r>
              <a:rPr lang="zh-CN" altLang="en-US" dirty="0"/>
              <a:t>用</a:t>
            </a:r>
            <a:r>
              <a:rPr lang="en-US" altLang="zh-CN" dirty="0"/>
              <a:t>SS</a:t>
            </a:r>
            <a:r>
              <a:rPr lang="zh-CN" altLang="en-US" dirty="0"/>
              <a:t>算法提取候选框用时</a:t>
            </a:r>
            <a:r>
              <a:rPr lang="en-US" altLang="zh-CN" dirty="0"/>
              <a:t>2s</a:t>
            </a:r>
            <a:r>
              <a:rPr lang="zh-CN" altLang="en-US" dirty="0"/>
              <a:t>，一张图像内候选框之间存在大量重叠，提取特征操作冗余。</a:t>
            </a:r>
            <a:endParaRPr lang="en-US" altLang="zh-CN" dirty="0"/>
          </a:p>
          <a:p>
            <a:r>
              <a:rPr lang="zh-CN" altLang="en-US" dirty="0"/>
              <a:t>过程繁琐</a:t>
            </a:r>
            <a:endParaRPr lang="en-US" altLang="zh-CN" dirty="0"/>
          </a:p>
          <a:p>
            <a:pPr lvl="1"/>
            <a:r>
              <a:rPr lang="zh-CN" altLang="en-US" dirty="0"/>
              <a:t>分别训练三个独立的模型：</a:t>
            </a:r>
            <a:r>
              <a:rPr lang="en-US" altLang="zh-CN" dirty="0"/>
              <a:t>CNN, SVM, </a:t>
            </a:r>
            <a:r>
              <a:rPr lang="zh-CN" altLang="en-US" dirty="0"/>
              <a:t>回归器</a:t>
            </a:r>
            <a:endParaRPr lang="en-US" altLang="zh-CN" dirty="0"/>
          </a:p>
          <a:p>
            <a:r>
              <a:rPr lang="zh-CN" altLang="en-US" dirty="0"/>
              <a:t>训练所需空间大：</a:t>
            </a:r>
            <a:endParaRPr lang="en-US" altLang="zh-CN" dirty="0"/>
          </a:p>
          <a:p>
            <a:pPr lvl="1"/>
            <a:r>
              <a:rPr lang="zh-CN" altLang="en-US" dirty="0"/>
              <a:t>对于</a:t>
            </a:r>
            <a:r>
              <a:rPr lang="en-US" altLang="zh-CN" dirty="0"/>
              <a:t>SVM</a:t>
            </a:r>
            <a:r>
              <a:rPr lang="zh-CN" altLang="en-US" dirty="0"/>
              <a:t>和</a:t>
            </a:r>
            <a:r>
              <a:rPr lang="en-US" altLang="zh-CN" dirty="0" err="1"/>
              <a:t>bbox</a:t>
            </a:r>
            <a:r>
              <a:rPr lang="zh-CN" altLang="en-US" dirty="0"/>
              <a:t>回归训练，需要从每个图像中的每个目标候选框提取特征，并写入磁盘。</a:t>
            </a:r>
            <a:r>
              <a:rPr lang="zh-CN" altLang="en-US" dirty="0">
                <a:sym typeface="+mn-ea"/>
              </a:rPr>
              <a:t>对于非常深的网络，如</a:t>
            </a:r>
            <a:r>
              <a:rPr lang="en-US" altLang="zh-CN" dirty="0">
                <a:sym typeface="+mn-ea"/>
              </a:rPr>
              <a:t>VGG16</a:t>
            </a:r>
            <a:r>
              <a:rPr lang="zh-CN" altLang="en-US" dirty="0">
                <a:sym typeface="+mn-ea"/>
              </a:rPr>
              <a:t>，从</a:t>
            </a:r>
            <a:r>
              <a:rPr lang="en-US" altLang="zh-CN" dirty="0">
                <a:sym typeface="+mn-ea"/>
              </a:rPr>
              <a:t>VOC07 </a:t>
            </a:r>
            <a:r>
              <a:rPr lang="zh-CN" altLang="en-US" dirty="0">
                <a:sym typeface="+mn-ea"/>
              </a:rPr>
              <a:t>训练集上的</a:t>
            </a:r>
            <a:r>
              <a:rPr lang="en-US" altLang="zh-CN" dirty="0">
                <a:sym typeface="+mn-ea"/>
              </a:rPr>
              <a:t>5k</a:t>
            </a:r>
            <a:r>
              <a:rPr lang="zh-CN" altLang="en-US" dirty="0">
                <a:sym typeface="+mn-ea"/>
              </a:rPr>
              <a:t>图像上提取的特征需要数百</a:t>
            </a:r>
            <a:r>
              <a:rPr lang="en-US" altLang="zh-CN" dirty="0">
                <a:sym typeface="+mn-ea"/>
              </a:rPr>
              <a:t>GB</a:t>
            </a:r>
            <a:r>
              <a:rPr lang="zh-CN" altLang="en-US" dirty="0">
                <a:sym typeface="+mn-ea"/>
              </a:rPr>
              <a:t>的存储空间。 </a:t>
            </a:r>
            <a:endParaRPr lang="en-US" altLang="zh-CN" dirty="0"/>
          </a:p>
          <a:p>
            <a:pPr lvl="1"/>
            <a:endParaRPr lang="zh-CN" altLang="en-US" dirty="0"/>
          </a:p>
          <a:p>
            <a:endParaRPr lang="zh-CN" altLang="en-US" dirty="0"/>
          </a:p>
        </p:txBody>
      </p:sp>
      <p:sp>
        <p:nvSpPr>
          <p:cNvPr id="2" name="标题 1"/>
          <p:cNvSpPr>
            <a:spLocks noGrp="1"/>
          </p:cNvSpPr>
          <p:nvPr>
            <p:ph type="title"/>
          </p:nvPr>
        </p:nvSpPr>
        <p:spPr>
          <a:xfrm>
            <a:off x="1367790" y="273685"/>
            <a:ext cx="714756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R-CNN存在的问题</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54340" y="2283209"/>
            <a:ext cx="6429528" cy="645160"/>
          </a:xfrm>
          <a:prstGeom prst="rect">
            <a:avLst/>
          </a:prstGeom>
          <a:noFill/>
        </p:spPr>
        <p:txBody>
          <a:bodyPr wrap="square">
            <a:spAutoFit/>
          </a:bodyPr>
          <a:lstStyle/>
          <a:p>
            <a:pPr algn="ctr"/>
            <a:r>
              <a:rPr lang="en-US" altLang="zh-CN" sz="3300" b="1" dirty="0">
                <a:latin typeface="微软雅黑" panose="020B0503020204020204" pitchFamily="34" charset="-122"/>
                <a:ea typeface="微软雅黑" panose="020B0503020204020204" pitchFamily="34" charset="-122"/>
              </a:rPr>
              <a:t> </a:t>
            </a:r>
            <a:r>
              <a:rPr lang="en-US" altLang="zh-CN"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Fast R-CNN</a:t>
            </a:r>
            <a:endParaRPr lang="en-US" altLang="zh-CN"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en-US" altLang="zh-CN" dirty="0"/>
              <a:t>Fast R-CNN, ICCV 2015, Ross </a:t>
            </a:r>
            <a:r>
              <a:rPr lang="en-US" altLang="zh-CN" dirty="0" err="1"/>
              <a:t>Girshick</a:t>
            </a:r>
            <a:endParaRPr lang="en-US" altLang="zh-CN" dirty="0"/>
          </a:p>
          <a:p>
            <a:r>
              <a:rPr lang="zh-CN" altLang="en-US" dirty="0"/>
              <a:t>使用</a:t>
            </a:r>
            <a:r>
              <a:rPr lang="en-US" altLang="zh-CN" dirty="0"/>
              <a:t>VGG16</a:t>
            </a:r>
            <a:r>
              <a:rPr lang="zh-CN" altLang="en-US" dirty="0"/>
              <a:t>作为网络的</a:t>
            </a:r>
            <a:r>
              <a:rPr lang="en-US" altLang="zh-CN" dirty="0">
                <a:solidFill>
                  <a:srgbClr val="FF0000"/>
                </a:solidFill>
              </a:rPr>
              <a:t>Backbone</a:t>
            </a:r>
            <a:r>
              <a:rPr lang="zh-CN" altLang="en-US" dirty="0"/>
              <a:t>；</a:t>
            </a:r>
            <a:endParaRPr lang="en-US" altLang="zh-CN" dirty="0"/>
          </a:p>
          <a:p>
            <a:r>
              <a:rPr lang="zh-CN" altLang="en-US" dirty="0"/>
              <a:t>与</a:t>
            </a:r>
            <a:r>
              <a:rPr lang="en-US" altLang="zh-CN" dirty="0"/>
              <a:t>R-CNN</a:t>
            </a:r>
            <a:r>
              <a:rPr lang="zh-CN" altLang="en-US" dirty="0"/>
              <a:t>相比训练时间快</a:t>
            </a:r>
            <a:r>
              <a:rPr lang="en-US" altLang="zh-CN" dirty="0"/>
              <a:t>9</a:t>
            </a:r>
            <a:r>
              <a:rPr lang="zh-CN" altLang="en-US" dirty="0"/>
              <a:t>倍，测试推理时间快</a:t>
            </a:r>
            <a:r>
              <a:rPr lang="en-US" altLang="zh-CN" dirty="0"/>
              <a:t>213</a:t>
            </a:r>
            <a:r>
              <a:rPr lang="zh-CN" altLang="en-US" dirty="0"/>
              <a:t>倍；</a:t>
            </a:r>
            <a:endParaRPr lang="en-US" altLang="zh-CN" dirty="0"/>
          </a:p>
          <a:p>
            <a:r>
              <a:rPr lang="zh-CN" altLang="en-US" dirty="0"/>
              <a:t>准确率从 </a:t>
            </a:r>
            <a:r>
              <a:rPr lang="en-US" altLang="zh-CN" dirty="0"/>
              <a:t>62%</a:t>
            </a:r>
            <a:r>
              <a:rPr lang="zh-CN" altLang="en-US" dirty="0"/>
              <a:t>提升至</a:t>
            </a:r>
            <a:r>
              <a:rPr lang="en-US" altLang="zh-CN" dirty="0"/>
              <a:t>66%(</a:t>
            </a:r>
            <a:r>
              <a:rPr lang="zh-CN" altLang="en-US" dirty="0"/>
              <a:t>在</a:t>
            </a:r>
            <a:r>
              <a:rPr lang="en-US" altLang="zh-CN" dirty="0"/>
              <a:t>Pascal VOC</a:t>
            </a:r>
            <a:r>
              <a:rPr lang="zh-CN" altLang="en-US" dirty="0"/>
              <a:t>数据集上</a:t>
            </a:r>
            <a:r>
              <a:rPr lang="en-US" altLang="zh-CN" dirty="0"/>
              <a:t>)</a:t>
            </a:r>
            <a:endParaRPr lang="zh-CN" altLang="en-US" dirty="0"/>
          </a:p>
        </p:txBody>
      </p:sp>
      <p:sp>
        <p:nvSpPr>
          <p:cNvPr id="3" name="标题 2"/>
          <p:cNvSpPr>
            <a:spLocks noGrp="1"/>
          </p:cNvSpPr>
          <p:nvPr>
            <p:ph type="title"/>
          </p:nvPr>
        </p:nvSpPr>
        <p:spPr>
          <a:xfrm>
            <a:off x="1423670" y="273685"/>
            <a:ext cx="709168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02080" y="273685"/>
            <a:ext cx="711327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R-CNN步骤</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918845" y="1097915"/>
            <a:ext cx="7383145" cy="392620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3833098"/>
            <a:ext cx="7886700" cy="1186577"/>
          </a:xfrm>
        </p:spPr>
        <p:txBody>
          <a:bodyPr>
            <a:normAutofit/>
          </a:bodyPr>
          <a:lstStyle/>
          <a:p>
            <a:r>
              <a:rPr lang="zh-CN" altLang="en-US" sz="2000" dirty="0" smtClean="0">
                <a:latin typeface="微软雅黑" panose="020B0503020204020204" pitchFamily="34" charset="-122"/>
                <a:ea typeface="微软雅黑" panose="020B0503020204020204" pitchFamily="34" charset="-122"/>
              </a:rPr>
              <a:t>低级图像处理：输入是图像，输出也是图像</a:t>
            </a:r>
            <a:endParaRPr lang="zh-CN" altLang="en-US"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中级图像处理：输入是图像，输出是数据</a:t>
            </a:r>
            <a:endParaRPr lang="zh-CN" altLang="en-US"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高级图像处理：输入是数据，输出是理解</a:t>
            </a:r>
            <a:endParaRPr lang="zh-CN" altLang="en-US" sz="2000" dirty="0" smtClean="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4417" b="6887"/>
          <a:stretch>
            <a:fillRect/>
          </a:stretch>
        </p:blipFill>
        <p:spPr bwMode="auto">
          <a:xfrm>
            <a:off x="2428875" y="882968"/>
            <a:ext cx="4286250" cy="276891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4" name="标题 3"/>
          <p:cNvSpPr>
            <a:spLocks noGrp="1"/>
          </p:cNvSpPr>
          <p:nvPr>
            <p:ph type="title"/>
          </p:nvPr>
        </p:nvSpPr>
        <p:spPr>
          <a:xfrm>
            <a:off x="1299210" y="244475"/>
            <a:ext cx="6816725" cy="994410"/>
          </a:xfrm>
        </p:spPr>
        <p:txBody>
          <a:bodyPr/>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图像</a:t>
            </a: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理解</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80160" y="273685"/>
            <a:ext cx="723519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R-CNN步骤</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1070610" y="1139190"/>
            <a:ext cx="7681595" cy="392938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5255" y="273685"/>
            <a:ext cx="7110095"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R-CNN：一次性计算整张图的特征</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398780" y="2289175"/>
            <a:ext cx="2821940" cy="1858010"/>
          </a:xfrm>
          <a:prstGeom prst="rect">
            <a:avLst/>
          </a:prstGeom>
        </p:spPr>
      </p:pic>
      <p:pic>
        <p:nvPicPr>
          <p:cNvPr id="6" name="图片 5"/>
          <p:cNvPicPr>
            <a:picLocks noChangeAspect="1"/>
          </p:cNvPicPr>
          <p:nvPr/>
        </p:nvPicPr>
        <p:blipFill>
          <a:blip r:embed="rId2"/>
          <a:stretch>
            <a:fillRect/>
          </a:stretch>
        </p:blipFill>
        <p:spPr>
          <a:xfrm>
            <a:off x="4458970" y="2338705"/>
            <a:ext cx="3738245" cy="1948815"/>
          </a:xfrm>
          <a:prstGeom prst="rect">
            <a:avLst/>
          </a:prstGeom>
        </p:spPr>
      </p:pic>
      <p:sp>
        <p:nvSpPr>
          <p:cNvPr id="8" name="文本框 7"/>
          <p:cNvSpPr txBox="1"/>
          <p:nvPr/>
        </p:nvSpPr>
        <p:spPr>
          <a:xfrm>
            <a:off x="428987" y="1303825"/>
            <a:ext cx="3220168" cy="645160"/>
          </a:xfrm>
          <a:prstGeom prst="rect">
            <a:avLst/>
          </a:prstGeom>
          <a:noFill/>
        </p:spPr>
        <p:txBody>
          <a:bodyPr wrap="square">
            <a:spAutoFit/>
          </a:bodyPr>
          <a:lstStyle/>
          <a:p>
            <a:r>
              <a:rPr lang="en-US" altLang="zh-CN" b="1" dirty="0">
                <a:solidFill>
                  <a:srgbClr val="FF0000"/>
                </a:solidFill>
              </a:rPr>
              <a:t>R-CNN</a:t>
            </a:r>
            <a:r>
              <a:rPr lang="zh-CN" altLang="en-US" b="1" dirty="0"/>
              <a:t>依次将候选框区域输入卷积神经网络得到特征</a:t>
            </a:r>
            <a:endParaRPr lang="zh-CN" altLang="en-US" b="1" dirty="0"/>
          </a:p>
        </p:txBody>
      </p:sp>
      <p:sp>
        <p:nvSpPr>
          <p:cNvPr id="10" name="文本框 9"/>
          <p:cNvSpPr txBox="1"/>
          <p:nvPr/>
        </p:nvSpPr>
        <p:spPr>
          <a:xfrm>
            <a:off x="4240842" y="1303825"/>
            <a:ext cx="4570434" cy="922020"/>
          </a:xfrm>
          <a:prstGeom prst="rect">
            <a:avLst/>
          </a:prstGeom>
          <a:noFill/>
        </p:spPr>
        <p:txBody>
          <a:bodyPr wrap="square">
            <a:spAutoFit/>
          </a:bodyPr>
          <a:lstStyle/>
          <a:p>
            <a:r>
              <a:rPr lang="en-US" altLang="zh-CN" b="1" dirty="0">
                <a:solidFill>
                  <a:srgbClr val="FF0000"/>
                </a:solidFill>
              </a:rPr>
              <a:t>Fast-RCNN</a:t>
            </a:r>
            <a:r>
              <a:rPr lang="zh-CN" altLang="en-US" b="1" dirty="0"/>
              <a:t>将整张图像送入网络，紧接着从 特征图像上提取相应的候选区域。这些候选 区域的特征不需要再重复计算。</a:t>
            </a:r>
            <a:endParaRPr lang="zh-CN" altLang="en-US"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7310" y="273685"/>
            <a:ext cx="7178040"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R-CNN：ROI Pooling Layer</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3292475" y="3063875"/>
            <a:ext cx="1798320" cy="1789430"/>
          </a:xfrm>
          <a:prstGeom prst="rect">
            <a:avLst/>
          </a:prstGeom>
        </p:spPr>
      </p:pic>
      <p:pic>
        <p:nvPicPr>
          <p:cNvPr id="6" name="图片 5"/>
          <p:cNvPicPr>
            <a:picLocks noChangeAspect="1"/>
          </p:cNvPicPr>
          <p:nvPr/>
        </p:nvPicPr>
        <p:blipFill rotWithShape="1">
          <a:blip r:embed="rId2"/>
          <a:srcRect l="1862"/>
          <a:stretch>
            <a:fillRect/>
          </a:stretch>
        </p:blipFill>
        <p:spPr>
          <a:xfrm>
            <a:off x="5539105" y="2982595"/>
            <a:ext cx="2813685" cy="1826895"/>
          </a:xfrm>
          <a:prstGeom prst="rect">
            <a:avLst/>
          </a:prstGeom>
        </p:spPr>
      </p:pic>
      <p:sp>
        <p:nvSpPr>
          <p:cNvPr id="7" name="文本框 6"/>
          <p:cNvSpPr txBox="1"/>
          <p:nvPr/>
        </p:nvSpPr>
        <p:spPr>
          <a:xfrm>
            <a:off x="5218008" y="3527915"/>
            <a:ext cx="1063004" cy="299085"/>
          </a:xfrm>
          <a:prstGeom prst="rect">
            <a:avLst/>
          </a:prstGeom>
          <a:noFill/>
        </p:spPr>
        <p:txBody>
          <a:bodyPr wrap="square">
            <a:spAutoFit/>
          </a:bodyPr>
          <a:lstStyle/>
          <a:p>
            <a:r>
              <a:rPr lang="en-US" altLang="zh-CN" sz="1350" b="1" dirty="0">
                <a:solidFill>
                  <a:srgbClr val="FF0000"/>
                </a:solidFill>
              </a:rPr>
              <a:t>max pooling</a:t>
            </a:r>
            <a:endParaRPr lang="zh-CN" altLang="en-US" sz="1350" b="1" dirty="0">
              <a:solidFill>
                <a:srgbClr val="FF0000"/>
              </a:solidFill>
            </a:endParaRPr>
          </a:p>
        </p:txBody>
      </p:sp>
      <p:sp>
        <p:nvSpPr>
          <p:cNvPr id="3" name="文本框 2"/>
          <p:cNvSpPr txBox="1"/>
          <p:nvPr/>
        </p:nvSpPr>
        <p:spPr>
          <a:xfrm>
            <a:off x="189203" y="2931290"/>
            <a:ext cx="2245995" cy="737235"/>
          </a:xfrm>
          <a:prstGeom prst="rect">
            <a:avLst/>
          </a:prstGeom>
          <a:noFill/>
        </p:spPr>
        <p:txBody>
          <a:bodyPr wrap="none" rtlCol="0">
            <a:spAutoFit/>
          </a:bodyPr>
          <a:lstStyle/>
          <a:p>
            <a:r>
              <a:rPr lang="en-US" altLang="zh-CN" sz="2100" b="1" dirty="0"/>
              <a:t>ROI</a:t>
            </a:r>
            <a:r>
              <a:rPr lang="zh-CN" altLang="en-US" sz="2100" b="1" dirty="0"/>
              <a:t>：</a:t>
            </a:r>
            <a:endParaRPr lang="en-US" altLang="zh-CN" sz="2100" b="1" dirty="0"/>
          </a:p>
          <a:p>
            <a:r>
              <a:rPr lang="en-US" altLang="zh-CN" sz="2100" b="1" dirty="0"/>
              <a:t>Regions of interest</a:t>
            </a:r>
            <a:endParaRPr lang="zh-CN" altLang="en-US" sz="2100" b="1" dirty="0"/>
          </a:p>
        </p:txBody>
      </p:sp>
      <p:pic>
        <p:nvPicPr>
          <p:cNvPr id="8" name="图片 7"/>
          <p:cNvPicPr>
            <a:picLocks noChangeAspect="1"/>
          </p:cNvPicPr>
          <p:nvPr/>
        </p:nvPicPr>
        <p:blipFill>
          <a:blip r:embed="rId3"/>
          <a:stretch>
            <a:fillRect/>
          </a:stretch>
        </p:blipFill>
        <p:spPr>
          <a:xfrm>
            <a:off x="975360" y="1108710"/>
            <a:ext cx="6910705" cy="1780540"/>
          </a:xfrm>
          <a:prstGeom prst="rect">
            <a:avLst/>
          </a:prstGeom>
        </p:spPr>
      </p:pic>
      <p:pic>
        <p:nvPicPr>
          <p:cNvPr id="9" name="图片 8"/>
          <p:cNvPicPr>
            <a:picLocks noChangeAspect="1"/>
          </p:cNvPicPr>
          <p:nvPr/>
        </p:nvPicPr>
        <p:blipFill>
          <a:blip r:embed="rId4"/>
          <a:stretch>
            <a:fillRect/>
          </a:stretch>
        </p:blipFill>
        <p:spPr>
          <a:xfrm>
            <a:off x="189230" y="3710305"/>
            <a:ext cx="1864995" cy="90995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37005" y="273685"/>
            <a:ext cx="707834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R-CNN：分类器</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1806575" y="1141730"/>
            <a:ext cx="5157470" cy="1962785"/>
          </a:xfrm>
          <a:prstGeom prst="rect">
            <a:avLst/>
          </a:prstGeom>
        </p:spPr>
      </p:pic>
      <p:sp>
        <p:nvSpPr>
          <p:cNvPr id="7" name="文本框 6"/>
          <p:cNvSpPr txBox="1"/>
          <p:nvPr/>
        </p:nvSpPr>
        <p:spPr>
          <a:xfrm>
            <a:off x="744753" y="3273470"/>
            <a:ext cx="8188009" cy="368300"/>
          </a:xfrm>
          <a:prstGeom prst="rect">
            <a:avLst/>
          </a:prstGeom>
          <a:noFill/>
        </p:spPr>
        <p:txBody>
          <a:bodyPr wrap="square">
            <a:spAutoFit/>
          </a:bodyPr>
          <a:lstStyle/>
          <a:p>
            <a:r>
              <a:rPr lang="zh-CN" altLang="en-US" b="1" dirty="0"/>
              <a:t>分类器：输出</a:t>
            </a:r>
            <a:r>
              <a:rPr lang="en-US" altLang="zh-CN" b="1" dirty="0"/>
              <a:t>N+1</a:t>
            </a:r>
            <a:r>
              <a:rPr lang="zh-CN" altLang="en-US" b="1" dirty="0"/>
              <a:t>个类别的概率（</a:t>
            </a:r>
            <a:r>
              <a:rPr lang="en-US" altLang="zh-CN" b="1" dirty="0"/>
              <a:t>N</a:t>
            </a:r>
            <a:r>
              <a:rPr lang="zh-CN" altLang="en-US" b="1" dirty="0"/>
              <a:t>为检测目标的种类</a:t>
            </a:r>
            <a:r>
              <a:rPr lang="en-US" altLang="zh-CN" b="1" dirty="0"/>
              <a:t>, 1</a:t>
            </a:r>
            <a:r>
              <a:rPr lang="zh-CN" altLang="en-US" b="1" dirty="0"/>
              <a:t>为背景）共</a:t>
            </a:r>
            <a:r>
              <a:rPr lang="en-US" altLang="zh-CN" b="1" dirty="0"/>
              <a:t>N+1</a:t>
            </a:r>
            <a:r>
              <a:rPr lang="zh-CN" altLang="en-US" b="1" dirty="0"/>
              <a:t>个节点</a:t>
            </a:r>
            <a:endParaRPr lang="zh-CN" altLang="en-US" b="1" dirty="0"/>
          </a:p>
        </p:txBody>
      </p:sp>
      <p:pic>
        <p:nvPicPr>
          <p:cNvPr id="3" name="图片 2"/>
          <p:cNvPicPr>
            <a:picLocks noChangeAspect="1"/>
          </p:cNvPicPr>
          <p:nvPr/>
        </p:nvPicPr>
        <p:blipFill>
          <a:blip r:embed="rId2"/>
          <a:stretch>
            <a:fillRect/>
          </a:stretch>
        </p:blipFill>
        <p:spPr>
          <a:xfrm>
            <a:off x="371475" y="3741420"/>
            <a:ext cx="8640000" cy="1201661"/>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8430" y="273685"/>
            <a:ext cx="710692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R-CNN：边界框回归器</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1656715" y="1196340"/>
            <a:ext cx="5355590" cy="2023110"/>
          </a:xfrm>
          <a:prstGeom prst="rect">
            <a:avLst/>
          </a:prstGeom>
        </p:spPr>
      </p:pic>
      <p:sp>
        <p:nvSpPr>
          <p:cNvPr id="11" name="文本框 10"/>
          <p:cNvSpPr txBox="1"/>
          <p:nvPr/>
        </p:nvSpPr>
        <p:spPr>
          <a:xfrm>
            <a:off x="723639" y="3297722"/>
            <a:ext cx="7939153" cy="368300"/>
          </a:xfrm>
          <a:prstGeom prst="rect">
            <a:avLst/>
          </a:prstGeom>
          <a:noFill/>
        </p:spPr>
        <p:txBody>
          <a:bodyPr wrap="square">
            <a:spAutoFit/>
          </a:bodyPr>
          <a:lstStyle/>
          <a:p>
            <a:r>
              <a:rPr lang="zh-CN" altLang="en-US" b="1" dirty="0"/>
              <a:t>输出对应</a:t>
            </a:r>
            <a:r>
              <a:rPr lang="en-US" altLang="zh-CN" b="1" dirty="0"/>
              <a:t>N+1</a:t>
            </a:r>
            <a:r>
              <a:rPr lang="zh-CN" altLang="en-US" b="1" dirty="0"/>
              <a:t>个类别的候选边界框回归参数</a:t>
            </a:r>
            <a:r>
              <a:rPr lang="en-US" altLang="zh-CN" b="1" dirty="0"/>
              <a:t>(dx , </a:t>
            </a:r>
            <a:r>
              <a:rPr lang="en-US" altLang="zh-CN" b="1" dirty="0" err="1"/>
              <a:t>dy</a:t>
            </a:r>
            <a:r>
              <a:rPr lang="en-US" altLang="zh-CN" b="1" dirty="0"/>
              <a:t> , </a:t>
            </a:r>
            <a:r>
              <a:rPr lang="en-US" altLang="zh-CN" b="1" dirty="0" err="1"/>
              <a:t>dw</a:t>
            </a:r>
            <a:r>
              <a:rPr lang="en-US" altLang="zh-CN" b="1" dirty="0"/>
              <a:t>, dh ),</a:t>
            </a:r>
            <a:r>
              <a:rPr lang="zh-CN" altLang="en-US" b="1" dirty="0"/>
              <a:t>共</a:t>
            </a:r>
            <a:r>
              <a:rPr lang="en-US" altLang="zh-CN" b="1" dirty="0"/>
              <a:t>(N+1)x4</a:t>
            </a:r>
            <a:r>
              <a:rPr lang="zh-CN" altLang="en-US" b="1" dirty="0"/>
              <a:t>个节点</a:t>
            </a:r>
            <a:endParaRPr lang="zh-CN" altLang="en-US" b="1" dirty="0"/>
          </a:p>
        </p:txBody>
      </p:sp>
      <p:pic>
        <p:nvPicPr>
          <p:cNvPr id="3" name="图片 2"/>
          <p:cNvPicPr>
            <a:picLocks noChangeAspect="1"/>
          </p:cNvPicPr>
          <p:nvPr/>
        </p:nvPicPr>
        <p:blipFill>
          <a:blip r:embed="rId2"/>
          <a:stretch>
            <a:fillRect/>
          </a:stretch>
        </p:blipFill>
        <p:spPr>
          <a:xfrm>
            <a:off x="508635" y="3634740"/>
            <a:ext cx="8370000" cy="1179596"/>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83005" y="273685"/>
            <a:ext cx="733234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R-CNN：边界框回归器</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211455" y="1170305"/>
            <a:ext cx="8642985" cy="350202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64920" y="273685"/>
            <a:ext cx="725043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R-CNN：Multi-task loss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1358900" y="1176020"/>
            <a:ext cx="5866130" cy="1175385"/>
          </a:xfrm>
          <a:prstGeom prst="rect">
            <a:avLst/>
          </a:prstGeom>
        </p:spPr>
      </p:pic>
      <p:pic>
        <p:nvPicPr>
          <p:cNvPr id="9" name="图片 8"/>
          <p:cNvPicPr>
            <a:picLocks noChangeAspect="1"/>
          </p:cNvPicPr>
          <p:nvPr/>
        </p:nvPicPr>
        <p:blipFill>
          <a:blip r:embed="rId2"/>
          <a:stretch>
            <a:fillRect/>
          </a:stretch>
        </p:blipFill>
        <p:spPr>
          <a:xfrm>
            <a:off x="1114425" y="2729404"/>
            <a:ext cx="5679281" cy="378619"/>
          </a:xfrm>
          <a:prstGeom prst="rect">
            <a:avLst/>
          </a:prstGeom>
        </p:spPr>
      </p:pic>
      <p:pic>
        <p:nvPicPr>
          <p:cNvPr id="11" name="图片 10"/>
          <p:cNvPicPr>
            <a:picLocks noChangeAspect="1"/>
          </p:cNvPicPr>
          <p:nvPr/>
        </p:nvPicPr>
        <p:blipFill>
          <a:blip r:embed="rId3"/>
          <a:stretch>
            <a:fillRect/>
          </a:stretch>
        </p:blipFill>
        <p:spPr>
          <a:xfrm>
            <a:off x="1114425" y="3269858"/>
            <a:ext cx="2900363" cy="285750"/>
          </a:xfrm>
          <a:prstGeom prst="rect">
            <a:avLst/>
          </a:prstGeom>
        </p:spPr>
      </p:pic>
      <p:pic>
        <p:nvPicPr>
          <p:cNvPr id="13" name="图片 12"/>
          <p:cNvPicPr>
            <a:picLocks noChangeAspect="1"/>
          </p:cNvPicPr>
          <p:nvPr/>
        </p:nvPicPr>
        <p:blipFill>
          <a:blip r:embed="rId4"/>
          <a:stretch>
            <a:fillRect/>
          </a:stretch>
        </p:blipFill>
        <p:spPr>
          <a:xfrm>
            <a:off x="1114425" y="3717443"/>
            <a:ext cx="7122319" cy="392906"/>
          </a:xfrm>
          <a:prstGeom prst="rect">
            <a:avLst/>
          </a:prstGeom>
        </p:spPr>
      </p:pic>
      <p:pic>
        <p:nvPicPr>
          <p:cNvPr id="15" name="图片 14"/>
          <p:cNvPicPr>
            <a:picLocks noChangeAspect="1"/>
          </p:cNvPicPr>
          <p:nvPr/>
        </p:nvPicPr>
        <p:blipFill>
          <a:blip r:embed="rId5"/>
          <a:stretch>
            <a:fillRect/>
          </a:stretch>
        </p:blipFill>
        <p:spPr>
          <a:xfrm>
            <a:off x="1114425" y="4213541"/>
            <a:ext cx="5386388" cy="385763"/>
          </a:xfrm>
          <a:prstGeom prst="rect">
            <a:avLst/>
          </a:prstGeom>
        </p:spPr>
      </p:pic>
      <p:grpSp>
        <p:nvGrpSpPr>
          <p:cNvPr id="2" name="组合 1"/>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96060" y="273685"/>
            <a:ext cx="701929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R-CNN：Multi-task loss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9" name="图片 8"/>
          <p:cNvPicPr>
            <a:picLocks noChangeAspect="1"/>
          </p:cNvPicPr>
          <p:nvPr/>
        </p:nvPicPr>
        <p:blipFill>
          <a:blip r:embed="rId1"/>
          <a:stretch>
            <a:fillRect/>
          </a:stretch>
        </p:blipFill>
        <p:spPr>
          <a:xfrm>
            <a:off x="1114425" y="2729404"/>
            <a:ext cx="5679281" cy="378619"/>
          </a:xfrm>
          <a:prstGeom prst="rect">
            <a:avLst/>
          </a:prstGeom>
        </p:spPr>
      </p:pic>
      <p:pic>
        <p:nvPicPr>
          <p:cNvPr id="11" name="图片 10"/>
          <p:cNvPicPr>
            <a:picLocks noChangeAspect="1"/>
          </p:cNvPicPr>
          <p:nvPr/>
        </p:nvPicPr>
        <p:blipFill>
          <a:blip r:embed="rId2"/>
          <a:stretch>
            <a:fillRect/>
          </a:stretch>
        </p:blipFill>
        <p:spPr>
          <a:xfrm>
            <a:off x="1114425" y="3269858"/>
            <a:ext cx="2900363" cy="285750"/>
          </a:xfrm>
          <a:prstGeom prst="rect">
            <a:avLst/>
          </a:prstGeom>
        </p:spPr>
      </p:pic>
      <p:pic>
        <p:nvPicPr>
          <p:cNvPr id="13" name="图片 12"/>
          <p:cNvPicPr>
            <a:picLocks noChangeAspect="1"/>
          </p:cNvPicPr>
          <p:nvPr/>
        </p:nvPicPr>
        <p:blipFill>
          <a:blip r:embed="rId3"/>
          <a:stretch>
            <a:fillRect/>
          </a:stretch>
        </p:blipFill>
        <p:spPr>
          <a:xfrm>
            <a:off x="1114425" y="3717443"/>
            <a:ext cx="7122319" cy="392906"/>
          </a:xfrm>
          <a:prstGeom prst="rect">
            <a:avLst/>
          </a:prstGeom>
        </p:spPr>
      </p:pic>
      <p:pic>
        <p:nvPicPr>
          <p:cNvPr id="15" name="图片 14"/>
          <p:cNvPicPr>
            <a:picLocks noChangeAspect="1"/>
          </p:cNvPicPr>
          <p:nvPr/>
        </p:nvPicPr>
        <p:blipFill>
          <a:blip r:embed="rId4"/>
          <a:stretch>
            <a:fillRect/>
          </a:stretch>
        </p:blipFill>
        <p:spPr>
          <a:xfrm>
            <a:off x="1114425" y="4213541"/>
            <a:ext cx="5386388" cy="385763"/>
          </a:xfrm>
          <a:prstGeom prst="rect">
            <a:avLst/>
          </a:prstGeom>
        </p:spPr>
      </p:pic>
      <p:grpSp>
        <p:nvGrpSpPr>
          <p:cNvPr id="2" name="组合 1"/>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p:cNvPicPr>
            <a:picLocks noChangeAspect="1"/>
          </p:cNvPicPr>
          <p:nvPr/>
        </p:nvPicPr>
        <p:blipFill>
          <a:blip r:embed="rId5"/>
          <a:stretch>
            <a:fillRect/>
          </a:stretch>
        </p:blipFill>
        <p:spPr>
          <a:xfrm>
            <a:off x="1358900" y="1176020"/>
            <a:ext cx="5866130" cy="11753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31265" y="273685"/>
            <a:ext cx="728408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R-CNN：Multi-task loss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4515220" y="4815505"/>
            <a:ext cx="4572000" cy="506730"/>
          </a:xfrm>
          <a:prstGeom prst="rect">
            <a:avLst/>
          </a:prstGeom>
          <a:noFill/>
        </p:spPr>
        <p:txBody>
          <a:bodyPr wrap="square">
            <a:spAutoFit/>
          </a:bodyPr>
          <a:lstStyle/>
          <a:p>
            <a:r>
              <a:rPr lang="en-US" altLang="zh-CN" sz="1350" dirty="0"/>
              <a:t>https://www.cnblogs.com/wangguchangqing/p/12021638.html</a:t>
            </a:r>
            <a:endParaRPr lang="en-US" altLang="zh-CN" sz="1350" dirty="0"/>
          </a:p>
        </p:txBody>
      </p:sp>
      <p:pic>
        <p:nvPicPr>
          <p:cNvPr id="2" name="图片 1"/>
          <p:cNvPicPr>
            <a:picLocks noChangeAspect="1"/>
          </p:cNvPicPr>
          <p:nvPr/>
        </p:nvPicPr>
        <p:blipFill>
          <a:blip r:embed="rId1"/>
          <a:stretch>
            <a:fillRect/>
          </a:stretch>
        </p:blipFill>
        <p:spPr>
          <a:xfrm>
            <a:off x="789940" y="1221105"/>
            <a:ext cx="8166735" cy="335280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28650" y="1016532"/>
            <a:ext cx="7886700" cy="2022203"/>
          </a:xfrm>
        </p:spPr>
        <p:txBody>
          <a:bodyPr>
            <a:normAutofit fontScale="87500"/>
          </a:bodyPr>
          <a:lstStyle/>
          <a:p>
            <a:pPr>
              <a:lnSpc>
                <a:spcPct val="120000"/>
              </a:lnSpc>
            </a:pPr>
            <a:r>
              <a:rPr lang="zh-CN" altLang="en-US" dirty="0"/>
              <a:t>一张图像生成</a:t>
            </a:r>
            <a:r>
              <a:rPr lang="en-US" altLang="zh-CN" dirty="0"/>
              <a:t>1K~2K</a:t>
            </a:r>
            <a:r>
              <a:rPr lang="zh-CN" altLang="en-US" dirty="0"/>
              <a:t>个候选区域</a:t>
            </a:r>
            <a:r>
              <a:rPr lang="en-US" altLang="zh-CN" dirty="0"/>
              <a:t>(</a:t>
            </a:r>
            <a:r>
              <a:rPr lang="zh-CN" altLang="en-US" dirty="0"/>
              <a:t>使用</a:t>
            </a:r>
            <a:r>
              <a:rPr lang="en-US" altLang="zh-CN" dirty="0"/>
              <a:t>Selective Search</a:t>
            </a:r>
            <a:r>
              <a:rPr lang="zh-CN" altLang="en-US" dirty="0"/>
              <a:t>方法</a:t>
            </a:r>
            <a:r>
              <a:rPr lang="en-US" altLang="zh-CN" dirty="0"/>
              <a:t>) </a:t>
            </a:r>
            <a:endParaRPr lang="en-US" altLang="zh-CN" dirty="0"/>
          </a:p>
          <a:p>
            <a:pPr>
              <a:lnSpc>
                <a:spcPct val="120000"/>
              </a:lnSpc>
            </a:pPr>
            <a:r>
              <a:rPr lang="zh-CN" altLang="en-US" dirty="0"/>
              <a:t>将图像输入网络得到相应的</a:t>
            </a:r>
            <a:r>
              <a:rPr lang="zh-CN" altLang="en-US" dirty="0">
                <a:solidFill>
                  <a:schemeClr val="accent6"/>
                </a:solidFill>
              </a:rPr>
              <a:t>特征图</a:t>
            </a:r>
            <a:r>
              <a:rPr lang="zh-CN" altLang="en-US" dirty="0"/>
              <a:t>，将</a:t>
            </a:r>
            <a:r>
              <a:rPr lang="en-US" altLang="zh-CN" dirty="0"/>
              <a:t>SS</a:t>
            </a:r>
            <a:r>
              <a:rPr lang="zh-CN" altLang="en-US" dirty="0"/>
              <a:t>算法生成的候选框投影到特征图上获得相应的</a:t>
            </a:r>
            <a:r>
              <a:rPr lang="zh-CN" altLang="en-US" dirty="0">
                <a:solidFill>
                  <a:schemeClr val="accent6"/>
                </a:solidFill>
              </a:rPr>
              <a:t>特征矩阵</a:t>
            </a:r>
            <a:endParaRPr lang="zh-CN" altLang="en-US" dirty="0"/>
          </a:p>
          <a:p>
            <a:pPr>
              <a:lnSpc>
                <a:spcPct val="120000"/>
              </a:lnSpc>
            </a:pPr>
            <a:r>
              <a:rPr lang="zh-CN" altLang="en-US" dirty="0"/>
              <a:t>将每个特征矩阵通过</a:t>
            </a:r>
            <a:r>
              <a:rPr lang="en-US" altLang="zh-CN" dirty="0"/>
              <a:t>ROI pooling</a:t>
            </a:r>
            <a:r>
              <a:rPr lang="zh-CN" altLang="en-US" dirty="0"/>
              <a:t>层缩放到</a:t>
            </a:r>
            <a:r>
              <a:rPr lang="en-US" altLang="zh-CN" dirty="0">
                <a:solidFill>
                  <a:schemeClr val="accent6"/>
                </a:solidFill>
              </a:rPr>
              <a:t>7x7</a:t>
            </a:r>
            <a:r>
              <a:rPr lang="zh-CN" altLang="en-US" dirty="0">
                <a:solidFill>
                  <a:schemeClr val="accent6"/>
                </a:solidFill>
              </a:rPr>
              <a:t>大小的特征图</a:t>
            </a:r>
            <a:r>
              <a:rPr lang="zh-CN" altLang="en-US" dirty="0"/>
              <a:t>，接着将特征图展平通过一系列全连接层得到预测结果</a:t>
            </a:r>
            <a:endParaRPr lang="zh-CN" altLang="en-US" dirty="0"/>
          </a:p>
        </p:txBody>
      </p:sp>
      <p:sp>
        <p:nvSpPr>
          <p:cNvPr id="3" name="标题 2"/>
          <p:cNvSpPr>
            <a:spLocks noGrp="1"/>
          </p:cNvSpPr>
          <p:nvPr>
            <p:ph type="title"/>
          </p:nvPr>
        </p:nvSpPr>
        <p:spPr>
          <a:xfrm>
            <a:off x="1264920" y="273685"/>
            <a:ext cx="725043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 R-CNN步骤</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1"/>
          <a:stretch>
            <a:fillRect/>
          </a:stretch>
        </p:blipFill>
        <p:spPr>
          <a:xfrm>
            <a:off x="2245995" y="3038475"/>
            <a:ext cx="5288915" cy="200533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71000" t="1000" r="1000" b="83000"/>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702945" y="1332230"/>
            <a:ext cx="7886700" cy="1128395"/>
          </a:xfrm>
        </p:spPr>
        <p:txBody>
          <a:bodyPr>
            <a:normAutofit lnSpcReduction="10000"/>
          </a:bodyPr>
          <a:lstStyle/>
          <a:p>
            <a:r>
              <a:rPr lang="zh-CN" altLang="en-US" sz="2000" dirty="0" smtClean="0">
                <a:latin typeface="微软雅黑" panose="020B0503020204020204" pitchFamily="34" charset="-122"/>
                <a:ea typeface="微软雅黑" panose="020B0503020204020204" pitchFamily="34" charset="-122"/>
              </a:rPr>
              <a:t>分类（Classification）</a:t>
            </a:r>
            <a:endParaRPr lang="zh-CN" altLang="en-US"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检测（Detection）</a:t>
            </a:r>
            <a:endParaRPr lang="zh-CN" altLang="en-US"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分割（Segmentation）</a:t>
            </a:r>
            <a:endParaRPr lang="zh-CN" altLang="en-US" sz="2000" dirty="0" smtClean="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299210" y="244475"/>
            <a:ext cx="6816725"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图像理解的三个层次</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Picture 2" descr="p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42" y="2613984"/>
            <a:ext cx="9084548" cy="205209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22070" y="273685"/>
            <a:ext cx="719328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R-CNN与Fast R-CNN框架对比</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3380105" y="1181100"/>
            <a:ext cx="5702300" cy="1540510"/>
          </a:xfrm>
          <a:prstGeom prst="rect">
            <a:avLst/>
          </a:prstGeom>
        </p:spPr>
      </p:pic>
      <p:pic>
        <p:nvPicPr>
          <p:cNvPr id="6" name="图片 5"/>
          <p:cNvPicPr>
            <a:picLocks noChangeAspect="1"/>
          </p:cNvPicPr>
          <p:nvPr/>
        </p:nvPicPr>
        <p:blipFill rotWithShape="1">
          <a:blip r:embed="rId2"/>
          <a:srcRect t="24493"/>
          <a:stretch>
            <a:fillRect/>
          </a:stretch>
        </p:blipFill>
        <p:spPr>
          <a:xfrm>
            <a:off x="3380105" y="3030220"/>
            <a:ext cx="5734685" cy="1723390"/>
          </a:xfrm>
          <a:prstGeom prst="rect">
            <a:avLst/>
          </a:prstGeom>
        </p:spPr>
      </p:pic>
      <p:sp>
        <p:nvSpPr>
          <p:cNvPr id="4" name="文本框 3"/>
          <p:cNvSpPr txBox="1"/>
          <p:nvPr/>
        </p:nvSpPr>
        <p:spPr>
          <a:xfrm>
            <a:off x="628650" y="1576460"/>
            <a:ext cx="1760220" cy="506730"/>
          </a:xfrm>
          <a:prstGeom prst="rect">
            <a:avLst/>
          </a:prstGeom>
          <a:noFill/>
        </p:spPr>
        <p:txBody>
          <a:bodyPr wrap="none" rtlCol="0">
            <a:spAutoFit/>
          </a:bodyPr>
          <a:lstStyle/>
          <a:p>
            <a:r>
              <a:rPr lang="en-US" altLang="zh-CN" sz="2700" b="1" dirty="0"/>
              <a:t>Fast R-CNN</a:t>
            </a:r>
            <a:endParaRPr lang="zh-CN" altLang="en-US" sz="2700" b="1" dirty="0"/>
          </a:p>
        </p:txBody>
      </p:sp>
      <p:sp>
        <p:nvSpPr>
          <p:cNvPr id="7" name="文本框 6"/>
          <p:cNvSpPr txBox="1"/>
          <p:nvPr/>
        </p:nvSpPr>
        <p:spPr>
          <a:xfrm>
            <a:off x="954989" y="3980466"/>
            <a:ext cx="1114425" cy="506730"/>
          </a:xfrm>
          <a:prstGeom prst="rect">
            <a:avLst/>
          </a:prstGeom>
          <a:noFill/>
        </p:spPr>
        <p:txBody>
          <a:bodyPr wrap="none" rtlCol="0">
            <a:spAutoFit/>
          </a:bodyPr>
          <a:lstStyle/>
          <a:p>
            <a:r>
              <a:rPr lang="en-US" altLang="zh-CN" sz="2700" b="1" dirty="0"/>
              <a:t>R-CNN</a:t>
            </a:r>
            <a:endParaRPr lang="zh-CN" altLang="en-US" sz="2700" b="1" dirty="0"/>
          </a:p>
        </p:txBody>
      </p:sp>
      <p:sp>
        <p:nvSpPr>
          <p:cNvPr id="9" name="文本框 8"/>
          <p:cNvSpPr txBox="1"/>
          <p:nvPr/>
        </p:nvSpPr>
        <p:spPr>
          <a:xfrm>
            <a:off x="167507" y="2216213"/>
            <a:ext cx="2804293" cy="1476375"/>
          </a:xfrm>
          <a:prstGeom prst="rect">
            <a:avLst/>
          </a:prstGeom>
          <a:noFill/>
        </p:spPr>
        <p:txBody>
          <a:bodyPr wrap="square">
            <a:spAutoFit/>
          </a:bodyPr>
          <a:lstStyle/>
          <a:p>
            <a:r>
              <a:rPr lang="zh-CN" altLang="en-US" b="1" dirty="0">
                <a:solidFill>
                  <a:srgbClr val="FF0000"/>
                </a:solidFill>
              </a:rPr>
              <a:t>端到端的好处：尽可能使模型从原始输入到最终输出，给模型更多可以根据数据自动调节的空间，增加模型的整体契合度。</a:t>
            </a:r>
            <a:endParaRPr lang="en-US" altLang="zh-CN" b="1" dirty="0">
              <a:solidFill>
                <a:srgbClr val="FF0000"/>
              </a:solidFill>
            </a:endParaRPr>
          </a:p>
        </p:txBody>
      </p:sp>
      <p:sp>
        <p:nvSpPr>
          <p:cNvPr id="2" name="文本框 1"/>
          <p:cNvSpPr txBox="1"/>
          <p:nvPr/>
        </p:nvSpPr>
        <p:spPr>
          <a:xfrm>
            <a:off x="8012575" y="1222228"/>
            <a:ext cx="616352" cy="368300"/>
          </a:xfrm>
          <a:prstGeom prst="rect">
            <a:avLst/>
          </a:prstGeom>
          <a:noFill/>
        </p:spPr>
        <p:txBody>
          <a:bodyPr wrap="square" rtlCol="0">
            <a:spAutoFit/>
          </a:bodyPr>
          <a:lstStyle/>
          <a:p>
            <a:r>
              <a:rPr lang="en-US" altLang="zh-CN" b="1" dirty="0">
                <a:solidFill>
                  <a:srgbClr val="FF0000"/>
                </a:solidFill>
              </a:rPr>
              <a:t>2</a:t>
            </a:r>
            <a:r>
              <a:rPr lang="zh-CN" altLang="en-US" b="1" dirty="0">
                <a:solidFill>
                  <a:srgbClr val="FF0000"/>
                </a:solidFill>
              </a:rPr>
              <a:t>秒</a:t>
            </a:r>
            <a:endParaRPr lang="zh-CN" altLang="en-US" b="1" dirty="0">
              <a:solidFill>
                <a:srgbClr val="FF0000"/>
              </a:solidFill>
            </a:endParaRPr>
          </a:p>
        </p:txBody>
      </p:sp>
      <p:sp>
        <p:nvSpPr>
          <p:cNvPr id="10" name="文本框 9"/>
          <p:cNvSpPr txBox="1"/>
          <p:nvPr/>
        </p:nvSpPr>
        <p:spPr>
          <a:xfrm>
            <a:off x="8012575" y="2000480"/>
            <a:ext cx="755248" cy="368300"/>
          </a:xfrm>
          <a:prstGeom prst="rect">
            <a:avLst/>
          </a:prstGeom>
          <a:noFill/>
        </p:spPr>
        <p:txBody>
          <a:bodyPr wrap="square" rtlCol="0">
            <a:spAutoFit/>
          </a:bodyPr>
          <a:lstStyle/>
          <a:p>
            <a:r>
              <a:rPr lang="en-US" altLang="zh-CN" b="1" dirty="0">
                <a:solidFill>
                  <a:srgbClr val="FF0000"/>
                </a:solidFill>
              </a:rPr>
              <a:t>0.x</a:t>
            </a:r>
            <a:r>
              <a:rPr lang="zh-CN" altLang="en-US" b="1" dirty="0">
                <a:solidFill>
                  <a:srgbClr val="FF0000"/>
                </a:solidFill>
              </a:rPr>
              <a:t>秒</a:t>
            </a:r>
            <a:endParaRPr lang="zh-CN" altLang="en-US" b="1" dirty="0">
              <a:solidFill>
                <a:srgbClr val="FF0000"/>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14615" y="2074929"/>
            <a:ext cx="6429528" cy="645160"/>
          </a:xfrm>
          <a:prstGeom prst="rect">
            <a:avLst/>
          </a:prstGeom>
          <a:noFill/>
        </p:spPr>
        <p:txBody>
          <a:bodyPr wrap="square">
            <a:spAutoFit/>
          </a:bodyPr>
          <a:lstStyle/>
          <a:p>
            <a:pPr algn="ctr"/>
            <a:r>
              <a:rPr lang="en-US" altLang="zh-CN" sz="3300" b="1" dirty="0">
                <a:latin typeface="微软雅黑" panose="020B0503020204020204" pitchFamily="34" charset="-122"/>
                <a:ea typeface="微软雅黑" panose="020B0503020204020204" pitchFamily="34" charset="-122"/>
              </a:rPr>
              <a:t> </a:t>
            </a:r>
            <a:r>
              <a:rPr lang="en-US" altLang="zh-CN"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Faster R-CNN</a:t>
            </a:r>
            <a:endParaRPr lang="en-US" altLang="zh-CN"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Faster R-CNN: Towards Real Time Object Detection with Region Proposal Networks</a:t>
            </a:r>
            <a:endParaRPr lang="en-US" altLang="zh-CN" dirty="0"/>
          </a:p>
          <a:p>
            <a:r>
              <a:rPr lang="en-US" altLang="zh-CN" dirty="0"/>
              <a:t>NIPS 2015, Ross </a:t>
            </a:r>
            <a:r>
              <a:rPr lang="en-US" altLang="zh-CN" dirty="0" err="1"/>
              <a:t>Girshick</a:t>
            </a:r>
            <a:r>
              <a:rPr lang="zh-CN" altLang="en-US" dirty="0"/>
              <a:t>等</a:t>
            </a:r>
            <a:endParaRPr lang="en-US" altLang="zh-CN" dirty="0"/>
          </a:p>
          <a:p>
            <a:r>
              <a:rPr lang="zh-CN" altLang="en-US" dirty="0"/>
              <a:t>同样使用</a:t>
            </a:r>
            <a:r>
              <a:rPr lang="en-US" altLang="zh-CN" dirty="0"/>
              <a:t>VGG16</a:t>
            </a:r>
            <a:r>
              <a:rPr lang="zh-CN" altLang="en-US" dirty="0"/>
              <a:t>作为网络的</a:t>
            </a:r>
            <a:r>
              <a:rPr lang="en-US" altLang="zh-CN" dirty="0"/>
              <a:t>backbone</a:t>
            </a:r>
            <a:r>
              <a:rPr lang="zh-CN" altLang="en-US" dirty="0"/>
              <a:t>，</a:t>
            </a:r>
            <a:endParaRPr lang="en-US" altLang="zh-CN" dirty="0"/>
          </a:p>
          <a:p>
            <a:r>
              <a:rPr lang="zh-CN" altLang="en-US" dirty="0"/>
              <a:t>推理速度在</a:t>
            </a:r>
            <a:r>
              <a:rPr lang="en-US" altLang="zh-CN" dirty="0"/>
              <a:t>GPU</a:t>
            </a:r>
            <a:r>
              <a:rPr lang="zh-CN" altLang="en-US" dirty="0"/>
              <a:t>上达到</a:t>
            </a:r>
            <a:r>
              <a:rPr lang="en-US" altLang="zh-CN" dirty="0"/>
              <a:t>5fps(</a:t>
            </a:r>
            <a:r>
              <a:rPr lang="zh-CN" altLang="en-US" dirty="0"/>
              <a:t>包括候选区域的生成</a:t>
            </a:r>
            <a:r>
              <a:rPr lang="en-US" altLang="zh-CN" dirty="0"/>
              <a:t>)</a:t>
            </a:r>
            <a:endParaRPr lang="en-US" altLang="zh-CN" dirty="0"/>
          </a:p>
          <a:p>
            <a:r>
              <a:rPr lang="zh-CN" altLang="en-US" dirty="0"/>
              <a:t>准确率也有进一步的提升</a:t>
            </a:r>
            <a:endParaRPr lang="en-US" altLang="zh-CN" dirty="0"/>
          </a:p>
          <a:p>
            <a:r>
              <a:rPr lang="zh-CN" altLang="en-US" dirty="0"/>
              <a:t>在</a:t>
            </a:r>
            <a:r>
              <a:rPr lang="en-US" altLang="zh-CN" dirty="0"/>
              <a:t>2015</a:t>
            </a:r>
            <a:r>
              <a:rPr lang="zh-CN" altLang="en-US" dirty="0"/>
              <a:t>年的</a:t>
            </a:r>
            <a:r>
              <a:rPr lang="en-US" altLang="zh-CN" dirty="0"/>
              <a:t>ILSVRC</a:t>
            </a:r>
            <a:r>
              <a:rPr lang="zh-CN" altLang="en-US" dirty="0"/>
              <a:t>以及</a:t>
            </a:r>
            <a:r>
              <a:rPr lang="en-US" altLang="zh-CN" dirty="0"/>
              <a:t>COCO</a:t>
            </a:r>
            <a:r>
              <a:rPr lang="zh-CN" altLang="en-US" dirty="0"/>
              <a:t>竞赛中获得多个项目的第一名。</a:t>
            </a:r>
            <a:endParaRPr lang="zh-CN" altLang="en-US" dirty="0"/>
          </a:p>
        </p:txBody>
      </p:sp>
      <p:sp>
        <p:nvSpPr>
          <p:cNvPr id="3" name="标题 2"/>
          <p:cNvSpPr>
            <a:spLocks noGrp="1"/>
          </p:cNvSpPr>
          <p:nvPr>
            <p:ph type="title"/>
          </p:nvPr>
        </p:nvSpPr>
        <p:spPr>
          <a:xfrm>
            <a:off x="1408430" y="273685"/>
            <a:ext cx="710692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4880114" y="906058"/>
            <a:ext cx="4263886" cy="4237443"/>
          </a:xfrm>
          <a:prstGeom prst="rect">
            <a:avLst/>
          </a:prstGeom>
        </p:spPr>
      </p:pic>
      <p:sp>
        <p:nvSpPr>
          <p:cNvPr id="2" name="内容占位符 1"/>
          <p:cNvSpPr>
            <a:spLocks noGrp="1"/>
          </p:cNvSpPr>
          <p:nvPr>
            <p:ph idx="1"/>
          </p:nvPr>
        </p:nvSpPr>
        <p:spPr>
          <a:xfrm>
            <a:off x="0" y="1222213"/>
            <a:ext cx="5092610" cy="2829227"/>
          </a:xfrm>
        </p:spPr>
        <p:txBody>
          <a:bodyPr>
            <a:normAutofit/>
          </a:bodyPr>
          <a:lstStyle/>
          <a:p>
            <a:r>
              <a:rPr lang="en-US" altLang="zh-CN" dirty="0"/>
              <a:t>Faster R-CNN</a:t>
            </a:r>
            <a:r>
              <a:rPr lang="zh-CN" altLang="en-US" dirty="0"/>
              <a:t>算法流程可分为</a:t>
            </a:r>
            <a:r>
              <a:rPr lang="en-US" altLang="zh-CN" dirty="0"/>
              <a:t>3</a:t>
            </a:r>
            <a:r>
              <a:rPr lang="zh-CN" altLang="en-US" dirty="0"/>
              <a:t>个步骤 </a:t>
            </a:r>
            <a:endParaRPr lang="zh-CN" altLang="en-US" dirty="0"/>
          </a:p>
          <a:p>
            <a:endParaRPr lang="zh-CN" altLang="en-US" dirty="0"/>
          </a:p>
          <a:p>
            <a:pPr lvl="1"/>
            <a:r>
              <a:rPr lang="en-US" altLang="zh-CN" dirty="0"/>
              <a:t>1. </a:t>
            </a:r>
            <a:r>
              <a:rPr lang="zh-CN" altLang="en-US" dirty="0"/>
              <a:t>将图像输入网络得到相应的特征图 </a:t>
            </a:r>
            <a:endParaRPr lang="zh-CN" altLang="en-US" dirty="0"/>
          </a:p>
          <a:p>
            <a:pPr lvl="1"/>
            <a:r>
              <a:rPr lang="en-US" altLang="zh-CN" dirty="0"/>
              <a:t>2. </a:t>
            </a:r>
            <a:r>
              <a:rPr lang="zh-CN" altLang="en-US" dirty="0"/>
              <a:t>使用</a:t>
            </a:r>
            <a:r>
              <a:rPr lang="en-US" altLang="zh-CN" dirty="0"/>
              <a:t>RPN</a:t>
            </a:r>
            <a:r>
              <a:rPr lang="zh-CN" altLang="en-US" dirty="0"/>
              <a:t>结构生成候选框，将</a:t>
            </a:r>
            <a:r>
              <a:rPr lang="en-US" altLang="zh-CN" dirty="0"/>
              <a:t>RPN</a:t>
            </a:r>
            <a:r>
              <a:rPr lang="zh-CN" altLang="en-US" dirty="0"/>
              <a:t>生成的候选框投影到特征图上获得相应的特征矩阵</a:t>
            </a:r>
            <a:endParaRPr lang="zh-CN" altLang="en-US" dirty="0"/>
          </a:p>
          <a:p>
            <a:pPr lvl="1"/>
            <a:r>
              <a:rPr lang="en-US" altLang="zh-CN" dirty="0"/>
              <a:t>3. </a:t>
            </a:r>
            <a:r>
              <a:rPr lang="zh-CN" altLang="en-US" dirty="0"/>
              <a:t>将每个特征矩阵通过</a:t>
            </a:r>
            <a:r>
              <a:rPr lang="en-US" altLang="zh-CN" dirty="0"/>
              <a:t>ROI pooling</a:t>
            </a:r>
            <a:r>
              <a:rPr lang="zh-CN" altLang="en-US" dirty="0"/>
              <a:t>层缩放到</a:t>
            </a:r>
            <a:r>
              <a:rPr lang="en-US" altLang="zh-CN" dirty="0"/>
              <a:t>7x7</a:t>
            </a:r>
            <a:r>
              <a:rPr lang="zh-CN" altLang="en-US" dirty="0"/>
              <a:t>大小的特征图，接着将特征图展平通过一系列全连接层得到预测结果</a:t>
            </a:r>
            <a:endParaRPr lang="zh-CN" altLang="en-US" dirty="0"/>
          </a:p>
        </p:txBody>
      </p:sp>
      <p:sp>
        <p:nvSpPr>
          <p:cNvPr id="3" name="标题 2"/>
          <p:cNvSpPr>
            <a:spLocks noGrp="1"/>
          </p:cNvSpPr>
          <p:nvPr>
            <p:ph type="title"/>
          </p:nvPr>
        </p:nvSpPr>
        <p:spPr>
          <a:xfrm>
            <a:off x="1280160" y="273685"/>
            <a:ext cx="723519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359228" y="4113349"/>
            <a:ext cx="5225143" cy="506730"/>
          </a:xfrm>
          <a:prstGeom prst="rect">
            <a:avLst/>
          </a:prstGeom>
          <a:noFill/>
        </p:spPr>
        <p:txBody>
          <a:bodyPr wrap="square">
            <a:spAutoFit/>
          </a:bodyPr>
          <a:lstStyle/>
          <a:p>
            <a:r>
              <a:rPr lang="en-US" altLang="zh-CN" sz="2700" b="1" dirty="0">
                <a:solidFill>
                  <a:srgbClr val="FF0000"/>
                </a:solidFill>
              </a:rPr>
              <a:t>Faster R-CNN = RPN + Fast R-CNN</a:t>
            </a:r>
            <a:endParaRPr lang="zh-CN" altLang="en-US" sz="2700" b="1" dirty="0">
              <a:solidFill>
                <a:srgbClr val="FF0000"/>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79525" y="206375"/>
            <a:ext cx="7769860" cy="658495"/>
          </a:xfrm>
        </p:spPr>
        <p:txBody>
          <a:bodyPr>
            <a:no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R-CNN：RPN (Regional Proposal Networks)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4385310" y="1469390"/>
            <a:ext cx="4664075" cy="274701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95" y="1140460"/>
            <a:ext cx="3827780" cy="2933065"/>
          </a:xfrm>
          <a:prstGeom prst="rect">
            <a:avLst/>
          </a:prstGeom>
        </p:spPr>
      </p:pic>
      <p:sp>
        <p:nvSpPr>
          <p:cNvPr id="8" name="文本框 7"/>
          <p:cNvSpPr txBox="1"/>
          <p:nvPr/>
        </p:nvSpPr>
        <p:spPr>
          <a:xfrm>
            <a:off x="1099457" y="4186245"/>
            <a:ext cx="795020" cy="460375"/>
          </a:xfrm>
          <a:prstGeom prst="rect">
            <a:avLst/>
          </a:prstGeom>
          <a:noFill/>
        </p:spPr>
        <p:txBody>
          <a:bodyPr wrap="none" rtlCol="0">
            <a:spAutoFit/>
          </a:bodyPr>
          <a:lstStyle/>
          <a:p>
            <a:r>
              <a:rPr lang="zh-CN" altLang="en-US" sz="2400" b="1" dirty="0"/>
              <a:t>原图</a:t>
            </a:r>
            <a:endParaRPr lang="zh-CN" altLang="en-US" sz="2400" b="1" dirty="0"/>
          </a:p>
        </p:txBody>
      </p:sp>
      <p:sp>
        <p:nvSpPr>
          <p:cNvPr id="9" name="文本框 8"/>
          <p:cNvSpPr txBox="1"/>
          <p:nvPr/>
        </p:nvSpPr>
        <p:spPr>
          <a:xfrm>
            <a:off x="2966357" y="4186245"/>
            <a:ext cx="1101090" cy="460375"/>
          </a:xfrm>
          <a:prstGeom prst="rect">
            <a:avLst/>
          </a:prstGeom>
          <a:noFill/>
        </p:spPr>
        <p:txBody>
          <a:bodyPr wrap="none" rtlCol="0">
            <a:spAutoFit/>
          </a:bodyPr>
          <a:lstStyle/>
          <a:p>
            <a:r>
              <a:rPr lang="zh-CN" altLang="en-US" sz="2400" b="1" dirty="0"/>
              <a:t>特征图</a:t>
            </a:r>
            <a:endParaRPr lang="zh-CN" altLang="en-US" sz="2400"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20495" y="273685"/>
            <a:ext cx="7094855" cy="994410"/>
          </a:xfrm>
        </p:spPr>
        <p:txBody>
          <a:bodyPr>
            <a:no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R-CNN：RPN (Regional Proposal Networks)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386080" y="1452880"/>
            <a:ext cx="4058285" cy="280479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525" y="1181735"/>
            <a:ext cx="3973195" cy="3044825"/>
          </a:xfrm>
          <a:prstGeom prst="rect">
            <a:avLst/>
          </a:prstGeom>
        </p:spPr>
      </p:pic>
      <p:sp>
        <p:nvSpPr>
          <p:cNvPr id="7" name="文本框 6"/>
          <p:cNvSpPr txBox="1"/>
          <p:nvPr/>
        </p:nvSpPr>
        <p:spPr>
          <a:xfrm>
            <a:off x="6094837" y="4370240"/>
            <a:ext cx="795020" cy="460375"/>
          </a:xfrm>
          <a:prstGeom prst="rect">
            <a:avLst/>
          </a:prstGeom>
          <a:noFill/>
        </p:spPr>
        <p:txBody>
          <a:bodyPr wrap="none" rtlCol="0">
            <a:spAutoFit/>
          </a:bodyPr>
          <a:lstStyle/>
          <a:p>
            <a:r>
              <a:rPr lang="zh-CN" altLang="en-US" sz="2400" b="1" dirty="0"/>
              <a:t>原图</a:t>
            </a:r>
            <a:endParaRPr lang="zh-CN" altLang="en-US" sz="2400" b="1" dirty="0"/>
          </a:p>
        </p:txBody>
      </p:sp>
      <p:sp>
        <p:nvSpPr>
          <p:cNvPr id="8" name="文本框 7"/>
          <p:cNvSpPr txBox="1"/>
          <p:nvPr/>
        </p:nvSpPr>
        <p:spPr>
          <a:xfrm>
            <a:off x="7961737" y="4370240"/>
            <a:ext cx="1101090" cy="460375"/>
          </a:xfrm>
          <a:prstGeom prst="rect">
            <a:avLst/>
          </a:prstGeom>
          <a:noFill/>
        </p:spPr>
        <p:txBody>
          <a:bodyPr wrap="none" rtlCol="0">
            <a:spAutoFit/>
          </a:bodyPr>
          <a:lstStyle/>
          <a:p>
            <a:r>
              <a:rPr lang="zh-CN" altLang="en-US" sz="2400" b="1" dirty="0"/>
              <a:t>特征图</a:t>
            </a:r>
            <a:endParaRPr lang="zh-CN" altLang="en-US" sz="2400" b="1" dirty="0"/>
          </a:p>
        </p:txBody>
      </p:sp>
      <p:sp>
        <p:nvSpPr>
          <p:cNvPr id="9" name="文本框 8"/>
          <p:cNvSpPr txBox="1"/>
          <p:nvPr/>
        </p:nvSpPr>
        <p:spPr>
          <a:xfrm>
            <a:off x="1887509" y="4361260"/>
            <a:ext cx="795020" cy="460375"/>
          </a:xfrm>
          <a:prstGeom prst="rect">
            <a:avLst/>
          </a:prstGeom>
          <a:noFill/>
        </p:spPr>
        <p:txBody>
          <a:bodyPr wrap="none" rtlCol="0">
            <a:spAutoFit/>
          </a:bodyPr>
          <a:lstStyle/>
          <a:p>
            <a:r>
              <a:rPr lang="zh-CN" altLang="en-US" sz="2400" b="1" dirty="0"/>
              <a:t>原图</a:t>
            </a:r>
            <a:endParaRPr lang="zh-CN" altLang="en-US" sz="2400"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37310" y="273685"/>
            <a:ext cx="7178040" cy="994410"/>
          </a:xfrm>
        </p:spPr>
        <p:txBody>
          <a:bodyPr>
            <a:no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R-CNN：RPN (Regional Proposal Networks)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293370" y="1574800"/>
            <a:ext cx="3867785" cy="2672715"/>
          </a:xfrm>
          <a:prstGeom prst="rect">
            <a:avLst/>
          </a:prstGeom>
        </p:spPr>
      </p:pic>
      <p:sp>
        <p:nvSpPr>
          <p:cNvPr id="9" name="文本框 8"/>
          <p:cNvSpPr txBox="1"/>
          <p:nvPr/>
        </p:nvSpPr>
        <p:spPr>
          <a:xfrm>
            <a:off x="1651982" y="4366055"/>
            <a:ext cx="795020" cy="460375"/>
          </a:xfrm>
          <a:prstGeom prst="rect">
            <a:avLst/>
          </a:prstGeom>
          <a:noFill/>
        </p:spPr>
        <p:txBody>
          <a:bodyPr wrap="none" rtlCol="0">
            <a:spAutoFit/>
          </a:bodyPr>
          <a:lstStyle/>
          <a:p>
            <a:r>
              <a:rPr lang="zh-CN" altLang="en-US" sz="2400" b="1" dirty="0"/>
              <a:t>原图</a:t>
            </a:r>
            <a:endParaRPr lang="zh-CN" altLang="en-US" sz="2400" b="1" dirty="0"/>
          </a:p>
        </p:txBody>
      </p:sp>
      <p:pic>
        <p:nvPicPr>
          <p:cNvPr id="4" name="图片 3"/>
          <p:cNvPicPr>
            <a:picLocks noChangeAspect="1"/>
          </p:cNvPicPr>
          <p:nvPr/>
        </p:nvPicPr>
        <p:blipFill>
          <a:blip r:embed="rId2"/>
          <a:stretch>
            <a:fillRect/>
          </a:stretch>
        </p:blipFill>
        <p:spPr>
          <a:xfrm>
            <a:off x="5002530" y="926465"/>
            <a:ext cx="3920490" cy="1771015"/>
          </a:xfrm>
          <a:prstGeom prst="rect">
            <a:avLst/>
          </a:prstGeom>
        </p:spPr>
      </p:pic>
      <p:pic>
        <p:nvPicPr>
          <p:cNvPr id="10" name="图片 9"/>
          <p:cNvPicPr>
            <a:picLocks noChangeAspect="1"/>
          </p:cNvPicPr>
          <p:nvPr/>
        </p:nvPicPr>
        <p:blipFill>
          <a:blip r:embed="rId3"/>
          <a:stretch>
            <a:fillRect/>
          </a:stretch>
        </p:blipFill>
        <p:spPr>
          <a:xfrm>
            <a:off x="4865915" y="2756591"/>
            <a:ext cx="4056912" cy="238982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03655" y="273685"/>
            <a:ext cx="7211695" cy="994410"/>
          </a:xfrm>
        </p:spPr>
        <p:txBody>
          <a:bodyPr>
            <a:no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R-CNN：RPN (Regional Proposal Networks)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6402070" y="1158875"/>
            <a:ext cx="2741930" cy="2715895"/>
          </a:xfrm>
          <a:prstGeom prst="rect">
            <a:avLst/>
          </a:prstGeom>
        </p:spPr>
      </p:pic>
      <p:pic>
        <p:nvPicPr>
          <p:cNvPr id="5" name="图片 4"/>
          <p:cNvPicPr>
            <a:picLocks noChangeAspect="1"/>
          </p:cNvPicPr>
          <p:nvPr/>
        </p:nvPicPr>
        <p:blipFill>
          <a:blip r:embed="rId2"/>
          <a:stretch>
            <a:fillRect/>
          </a:stretch>
        </p:blipFill>
        <p:spPr>
          <a:xfrm>
            <a:off x="514350" y="1235075"/>
            <a:ext cx="4538345" cy="2673985"/>
          </a:xfrm>
          <a:prstGeom prst="rect">
            <a:avLst/>
          </a:prstGeom>
        </p:spPr>
      </p:pic>
      <p:sp>
        <p:nvSpPr>
          <p:cNvPr id="7" name="文本框 6"/>
          <p:cNvSpPr txBox="1"/>
          <p:nvPr/>
        </p:nvSpPr>
        <p:spPr>
          <a:xfrm>
            <a:off x="233424" y="4056422"/>
            <a:ext cx="5927891" cy="922020"/>
          </a:xfrm>
          <a:prstGeom prst="rect">
            <a:avLst/>
          </a:prstGeom>
          <a:noFill/>
        </p:spPr>
        <p:txBody>
          <a:bodyPr wrap="square">
            <a:spAutoFit/>
          </a:bodyPr>
          <a:lstStyle/>
          <a:p>
            <a:r>
              <a:rPr lang="zh-CN" altLang="en-US" b="1" dirty="0"/>
              <a:t>三种尺度（面积）：</a:t>
            </a:r>
            <a:r>
              <a:rPr lang="en-US" altLang="zh-CN" b="1" dirty="0"/>
              <a:t>{128</a:t>
            </a:r>
            <a:r>
              <a:rPr lang="en-US" altLang="zh-CN" b="1" baseline="30000" dirty="0"/>
              <a:t>2</a:t>
            </a:r>
            <a:r>
              <a:rPr lang="zh-CN" altLang="en-US" b="1" dirty="0"/>
              <a:t>，</a:t>
            </a:r>
            <a:r>
              <a:rPr lang="en-US" altLang="zh-CN" b="1" dirty="0"/>
              <a:t>256</a:t>
            </a:r>
            <a:r>
              <a:rPr lang="en-US" altLang="zh-CN" b="1" baseline="30000" dirty="0"/>
              <a:t>2</a:t>
            </a:r>
            <a:r>
              <a:rPr lang="zh-CN" altLang="en-US" b="1" dirty="0"/>
              <a:t>，</a:t>
            </a:r>
            <a:r>
              <a:rPr lang="en-US" altLang="zh-CN" b="1" dirty="0"/>
              <a:t>512</a:t>
            </a:r>
            <a:r>
              <a:rPr lang="en-US" altLang="zh-CN" b="1" baseline="30000" dirty="0"/>
              <a:t>2</a:t>
            </a:r>
            <a:r>
              <a:rPr lang="en-US" altLang="zh-CN" b="1" dirty="0"/>
              <a:t>}</a:t>
            </a:r>
            <a:endParaRPr lang="en-US" altLang="zh-CN" b="1" dirty="0"/>
          </a:p>
          <a:p>
            <a:r>
              <a:rPr lang="zh-CN" altLang="en-US" b="1" dirty="0"/>
              <a:t>三种比例：</a:t>
            </a:r>
            <a:r>
              <a:rPr lang="en-US" altLang="zh-CN" b="1" dirty="0"/>
              <a:t>{ 1:1, 1:2, 2:1 }</a:t>
            </a:r>
            <a:endParaRPr lang="en-US" altLang="zh-CN" b="1" dirty="0"/>
          </a:p>
          <a:p>
            <a:r>
              <a:rPr lang="zh-CN" altLang="en-US" b="1" dirty="0"/>
              <a:t>每个位置</a:t>
            </a:r>
            <a:r>
              <a:rPr lang="en-US" altLang="zh-CN" b="1" dirty="0"/>
              <a:t>(</a:t>
            </a:r>
            <a:r>
              <a:rPr lang="zh-CN" altLang="en-US" b="1" dirty="0"/>
              <a:t>每个滑动窗口</a:t>
            </a:r>
            <a:r>
              <a:rPr lang="en-US" altLang="zh-CN" b="1" dirty="0"/>
              <a:t>)</a:t>
            </a:r>
            <a:r>
              <a:rPr lang="zh-CN" altLang="en-US" b="1" dirty="0"/>
              <a:t>在原图上都对应有</a:t>
            </a:r>
            <a:r>
              <a:rPr lang="en-US" altLang="zh-CN" b="1" dirty="0"/>
              <a:t>3x3=9 anchor</a:t>
            </a:r>
            <a:endParaRPr lang="en-US" altLang="zh-CN" b="1" dirty="0"/>
          </a:p>
        </p:txBody>
      </p:sp>
      <p:sp>
        <p:nvSpPr>
          <p:cNvPr id="9" name="文本框 8"/>
          <p:cNvSpPr txBox="1"/>
          <p:nvPr/>
        </p:nvSpPr>
        <p:spPr>
          <a:xfrm>
            <a:off x="6161315" y="4148755"/>
            <a:ext cx="2899558" cy="737235"/>
          </a:xfrm>
          <a:prstGeom prst="rect">
            <a:avLst/>
          </a:prstGeom>
          <a:noFill/>
        </p:spPr>
        <p:txBody>
          <a:bodyPr wrap="square">
            <a:spAutoFit/>
          </a:bodyPr>
          <a:lstStyle/>
          <a:p>
            <a:r>
              <a:rPr lang="zh-CN" altLang="en-US" sz="2100" b="1" dirty="0">
                <a:solidFill>
                  <a:srgbClr val="FF0000"/>
                </a:solidFill>
              </a:rPr>
              <a:t>对于</a:t>
            </a:r>
            <a:r>
              <a:rPr lang="en-US" altLang="zh-CN" sz="2100" b="1" dirty="0" err="1">
                <a:solidFill>
                  <a:srgbClr val="FF0000"/>
                </a:solidFill>
              </a:rPr>
              <a:t>ZFNet</a:t>
            </a:r>
            <a:r>
              <a:rPr lang="zh-CN" altLang="en-US" sz="2100" b="1" dirty="0">
                <a:solidFill>
                  <a:srgbClr val="FF0000"/>
                </a:solidFill>
              </a:rPr>
              <a:t>感受野</a:t>
            </a:r>
            <a:r>
              <a:rPr lang="en-US" altLang="zh-CN" sz="2100" b="1" dirty="0">
                <a:solidFill>
                  <a:srgbClr val="FF0000"/>
                </a:solidFill>
              </a:rPr>
              <a:t>: 171</a:t>
            </a:r>
            <a:endParaRPr lang="en-US" altLang="zh-CN" sz="2100" b="1" dirty="0">
              <a:solidFill>
                <a:srgbClr val="FF0000"/>
              </a:solidFill>
            </a:endParaRPr>
          </a:p>
          <a:p>
            <a:r>
              <a:rPr lang="zh-CN" altLang="en-US" sz="2100" b="1" dirty="0">
                <a:solidFill>
                  <a:srgbClr val="FF0000"/>
                </a:solidFill>
              </a:rPr>
              <a:t>对于</a:t>
            </a:r>
            <a:r>
              <a:rPr lang="en-US" altLang="zh-CN" sz="2100" b="1" dirty="0">
                <a:solidFill>
                  <a:srgbClr val="FF0000"/>
                </a:solidFill>
              </a:rPr>
              <a:t>VGG</a:t>
            </a:r>
            <a:r>
              <a:rPr lang="zh-CN" altLang="en-US" sz="2100" b="1" dirty="0">
                <a:solidFill>
                  <a:srgbClr val="FF0000"/>
                </a:solidFill>
              </a:rPr>
              <a:t>感受野</a:t>
            </a:r>
            <a:r>
              <a:rPr lang="en-US" altLang="zh-CN" sz="2100" b="1" dirty="0">
                <a:solidFill>
                  <a:srgbClr val="FF0000"/>
                </a:solidFill>
              </a:rPr>
              <a:t>: 228</a:t>
            </a:r>
            <a:endParaRPr lang="en-US" altLang="zh-CN" sz="2100" b="1" dirty="0">
              <a:solidFill>
                <a:srgbClr val="FF0000"/>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7960" y="273685"/>
            <a:ext cx="705739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感受野的计算</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663575" y="1762125"/>
            <a:ext cx="8168640" cy="3350260"/>
          </a:xfrm>
          <a:prstGeom prst="rect">
            <a:avLst/>
          </a:prstGeom>
        </p:spPr>
      </p:pic>
      <p:sp>
        <p:nvSpPr>
          <p:cNvPr id="6" name="文本框 5"/>
          <p:cNvSpPr txBox="1"/>
          <p:nvPr/>
        </p:nvSpPr>
        <p:spPr>
          <a:xfrm>
            <a:off x="87199" y="1071575"/>
            <a:ext cx="9056915" cy="414020"/>
          </a:xfrm>
          <a:prstGeom prst="rect">
            <a:avLst/>
          </a:prstGeom>
          <a:noFill/>
        </p:spPr>
        <p:txBody>
          <a:bodyPr wrap="square">
            <a:spAutoFit/>
          </a:bodyPr>
          <a:lstStyle/>
          <a:p>
            <a:r>
              <a:rPr lang="zh-CN" altLang="en-US" sz="2100" b="1" dirty="0"/>
              <a:t>计算</a:t>
            </a:r>
            <a:r>
              <a:rPr lang="en-US" altLang="zh-CN" sz="2100" b="1" dirty="0"/>
              <a:t>Faster RCNN</a:t>
            </a:r>
            <a:r>
              <a:rPr lang="zh-CN" altLang="en-US" sz="2100" b="1" dirty="0"/>
              <a:t>中</a:t>
            </a:r>
            <a:r>
              <a:rPr lang="en-US" altLang="zh-CN" sz="2100" b="1" dirty="0"/>
              <a:t>ZF</a:t>
            </a:r>
            <a:r>
              <a:rPr lang="zh-CN" altLang="en-US" sz="2100" b="1" dirty="0"/>
              <a:t>网络</a:t>
            </a:r>
            <a:r>
              <a:rPr lang="en-US" altLang="zh-CN" sz="2100" b="1" dirty="0"/>
              <a:t>feature map </a:t>
            </a:r>
            <a:r>
              <a:rPr lang="zh-CN" altLang="en-US" sz="2100" b="1" dirty="0"/>
              <a:t>中</a:t>
            </a:r>
            <a:r>
              <a:rPr lang="en-US" altLang="zh-CN" sz="2100" b="1" dirty="0"/>
              <a:t>3x3</a:t>
            </a:r>
            <a:r>
              <a:rPr lang="zh-CN" altLang="en-US" sz="2100" b="1" dirty="0"/>
              <a:t>滑动窗口在原图中感受野的大小</a:t>
            </a:r>
            <a:endParaRPr lang="zh-CN" altLang="en-US" sz="2100"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37490" y="1686560"/>
            <a:ext cx="4138930" cy="2438400"/>
          </a:xfrm>
          <a:prstGeom prst="rect">
            <a:avLst/>
          </a:prstGeom>
        </p:spPr>
      </p:pic>
      <p:sp>
        <p:nvSpPr>
          <p:cNvPr id="2" name="标题 1"/>
          <p:cNvSpPr>
            <a:spLocks noGrp="1"/>
          </p:cNvSpPr>
          <p:nvPr>
            <p:ph type="title"/>
          </p:nvPr>
        </p:nvSpPr>
        <p:spPr>
          <a:xfrm>
            <a:off x="1390015" y="273685"/>
            <a:ext cx="7125335" cy="994410"/>
          </a:xfrm>
        </p:spPr>
        <p:txBody>
          <a:bodyPr>
            <a:no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R-CNN：RPN (Regional Proposal Networks)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4386942" y="1121045"/>
            <a:ext cx="4572000" cy="1198880"/>
          </a:xfrm>
          <a:prstGeom prst="rect">
            <a:avLst/>
          </a:prstGeom>
          <a:noFill/>
        </p:spPr>
        <p:txBody>
          <a:bodyPr wrap="square">
            <a:spAutoFit/>
          </a:bodyPr>
          <a:lstStyle/>
          <a:p>
            <a:r>
              <a:rPr lang="zh-CN" altLang="en-US" b="1" dirty="0"/>
              <a:t>三种尺度（面积）：</a:t>
            </a:r>
            <a:r>
              <a:rPr lang="en-US" altLang="zh-CN" b="1" dirty="0"/>
              <a:t>{128</a:t>
            </a:r>
            <a:r>
              <a:rPr lang="en-US" altLang="zh-CN" b="1" baseline="30000" dirty="0"/>
              <a:t>2</a:t>
            </a:r>
            <a:r>
              <a:rPr lang="zh-CN" altLang="en-US" b="1" dirty="0"/>
              <a:t>，</a:t>
            </a:r>
            <a:r>
              <a:rPr lang="en-US" altLang="zh-CN" b="1" dirty="0"/>
              <a:t>256</a:t>
            </a:r>
            <a:r>
              <a:rPr lang="en-US" altLang="zh-CN" b="1" baseline="30000" dirty="0"/>
              <a:t>2</a:t>
            </a:r>
            <a:r>
              <a:rPr lang="zh-CN" altLang="en-US" b="1" dirty="0"/>
              <a:t>，</a:t>
            </a:r>
            <a:r>
              <a:rPr lang="en-US" altLang="zh-CN" b="1" dirty="0"/>
              <a:t>512</a:t>
            </a:r>
            <a:r>
              <a:rPr lang="en-US" altLang="zh-CN" b="1" baseline="30000" dirty="0"/>
              <a:t>2</a:t>
            </a:r>
            <a:r>
              <a:rPr lang="en-US" altLang="zh-CN" b="1" dirty="0"/>
              <a:t>}</a:t>
            </a:r>
            <a:endParaRPr lang="en-US" altLang="zh-CN" b="1" dirty="0"/>
          </a:p>
          <a:p>
            <a:r>
              <a:rPr lang="zh-CN" altLang="en-US" b="1" dirty="0"/>
              <a:t>三种比例：</a:t>
            </a:r>
            <a:r>
              <a:rPr lang="en-US" altLang="zh-CN" b="1" dirty="0"/>
              <a:t>{ 1:1, 1:2, 2:1 }</a:t>
            </a:r>
            <a:endParaRPr lang="en-US" altLang="zh-CN" b="1" dirty="0"/>
          </a:p>
          <a:p>
            <a:r>
              <a:rPr lang="zh-CN" altLang="en-US" b="1" dirty="0"/>
              <a:t>每个位置</a:t>
            </a:r>
            <a:r>
              <a:rPr lang="en-US" altLang="zh-CN" b="1" dirty="0"/>
              <a:t>(</a:t>
            </a:r>
            <a:r>
              <a:rPr lang="zh-CN" altLang="en-US" b="1" dirty="0"/>
              <a:t>每个滑动窗口</a:t>
            </a:r>
            <a:r>
              <a:rPr lang="en-US" altLang="zh-CN" b="1" dirty="0"/>
              <a:t>)</a:t>
            </a:r>
            <a:r>
              <a:rPr lang="zh-CN" altLang="en-US" b="1" dirty="0"/>
              <a:t>在原图上都对应有</a:t>
            </a:r>
            <a:r>
              <a:rPr lang="en-US" altLang="zh-CN" b="1" dirty="0"/>
              <a:t>3x3=9 anchor</a:t>
            </a:r>
            <a:endParaRPr lang="en-US" altLang="zh-CN" b="1" dirty="0"/>
          </a:p>
        </p:txBody>
      </p:sp>
      <p:sp>
        <p:nvSpPr>
          <p:cNvPr id="8" name="文本框 7"/>
          <p:cNvSpPr txBox="1"/>
          <p:nvPr/>
        </p:nvSpPr>
        <p:spPr>
          <a:xfrm>
            <a:off x="4386942" y="2731547"/>
            <a:ext cx="4615542" cy="1753235"/>
          </a:xfrm>
          <a:prstGeom prst="rect">
            <a:avLst/>
          </a:prstGeom>
          <a:noFill/>
        </p:spPr>
        <p:txBody>
          <a:bodyPr wrap="square">
            <a:spAutoFit/>
          </a:bodyPr>
          <a:lstStyle/>
          <a:p>
            <a:r>
              <a:rPr lang="zh-CN" altLang="en-US" b="1" dirty="0"/>
              <a:t>对于一张</a:t>
            </a:r>
            <a:r>
              <a:rPr lang="en-US" altLang="zh-CN" b="1" dirty="0"/>
              <a:t>1000x600x3</a:t>
            </a:r>
            <a:r>
              <a:rPr lang="zh-CN" altLang="en-US" b="1" dirty="0"/>
              <a:t>的图像，大约有 </a:t>
            </a:r>
            <a:r>
              <a:rPr lang="en-US" altLang="zh-CN" b="1" dirty="0"/>
              <a:t>60x40x9(20k)</a:t>
            </a:r>
            <a:r>
              <a:rPr lang="zh-CN" altLang="en-US" b="1" dirty="0"/>
              <a:t>个</a:t>
            </a:r>
            <a:r>
              <a:rPr lang="en-US" altLang="zh-CN" b="1" dirty="0"/>
              <a:t>anchor</a:t>
            </a:r>
            <a:r>
              <a:rPr lang="zh-CN" altLang="en-US" b="1" dirty="0"/>
              <a:t>，忽略跨越边界的 </a:t>
            </a:r>
            <a:r>
              <a:rPr lang="en-US" altLang="zh-CN" b="1" dirty="0"/>
              <a:t>anchor</a:t>
            </a:r>
            <a:r>
              <a:rPr lang="zh-CN" altLang="en-US" b="1" dirty="0"/>
              <a:t>以后，剩下约</a:t>
            </a:r>
            <a:r>
              <a:rPr lang="en-US" altLang="zh-CN" b="1" dirty="0"/>
              <a:t>6k</a:t>
            </a:r>
            <a:r>
              <a:rPr lang="zh-CN" altLang="en-US" b="1" dirty="0"/>
              <a:t>个</a:t>
            </a:r>
            <a:r>
              <a:rPr lang="en-US" altLang="zh-CN" b="1" dirty="0"/>
              <a:t>anchor</a:t>
            </a:r>
            <a:r>
              <a:rPr lang="zh-CN" altLang="en-US" b="1" dirty="0"/>
              <a:t>。</a:t>
            </a:r>
            <a:endParaRPr lang="en-US" altLang="zh-CN" b="1" dirty="0"/>
          </a:p>
          <a:p>
            <a:r>
              <a:rPr lang="zh-CN" altLang="en-US" b="1" dirty="0"/>
              <a:t>对于</a:t>
            </a:r>
            <a:r>
              <a:rPr lang="en-US" altLang="zh-CN" b="1" dirty="0"/>
              <a:t>RPN </a:t>
            </a:r>
            <a:r>
              <a:rPr lang="zh-CN" altLang="en-US" b="1" dirty="0"/>
              <a:t>生成的候选框之间存在大量重叠，基于候选框的</a:t>
            </a:r>
            <a:r>
              <a:rPr lang="en-US" altLang="zh-CN" b="1" dirty="0" err="1"/>
              <a:t>cls</a:t>
            </a:r>
            <a:r>
              <a:rPr lang="zh-CN" altLang="en-US" b="1" dirty="0"/>
              <a:t>得分，采用非极大值抑制，</a:t>
            </a:r>
            <a:r>
              <a:rPr lang="en-US" altLang="zh-CN" b="1" dirty="0"/>
              <a:t>IOU </a:t>
            </a:r>
            <a:r>
              <a:rPr lang="zh-CN" altLang="en-US" b="1" dirty="0"/>
              <a:t>设为</a:t>
            </a:r>
            <a:r>
              <a:rPr lang="en-US" altLang="zh-CN" b="1" dirty="0"/>
              <a:t>0.7</a:t>
            </a:r>
            <a:r>
              <a:rPr lang="zh-CN" altLang="en-US" b="1" dirty="0"/>
              <a:t>，这样每张图片只剩</a:t>
            </a:r>
            <a:r>
              <a:rPr lang="en-US" altLang="zh-CN" b="1" dirty="0"/>
              <a:t>2k</a:t>
            </a:r>
            <a:r>
              <a:rPr lang="zh-CN" altLang="en-US" b="1" dirty="0"/>
              <a:t>个候选框</a:t>
            </a:r>
            <a:endParaRPr lang="zh-CN" altLang="en-US"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43000"/>
            <a:ext cx="7886700" cy="3447415"/>
          </a:xfrm>
        </p:spPr>
        <p:txBody>
          <a:bodyPr>
            <a:normAutofit/>
          </a:bodyPr>
          <a:lstStyle/>
          <a:p>
            <a:pPr>
              <a:lnSpc>
                <a:spcPct val="110000"/>
              </a:lnSpc>
            </a:pPr>
            <a:r>
              <a:rPr lang="zh-CN" altLang="en-US" sz="2000" dirty="0" smtClean="0">
                <a:latin typeface="微软雅黑" panose="020B0503020204020204" pitchFamily="34" charset="-122"/>
                <a:ea typeface="微软雅黑" panose="020B0503020204020204" pitchFamily="34" charset="-122"/>
              </a:rPr>
              <a:t>即是将图像结构化为某一类别信息，用事先确定好的类别(string)或实例ID来描述图片。</a:t>
            </a:r>
            <a:endParaRPr lang="zh-CN" altLang="en-US" sz="2000" dirty="0" smtClean="0">
              <a:latin typeface="微软雅黑" panose="020B0503020204020204" pitchFamily="34" charset="-122"/>
              <a:ea typeface="微软雅黑" panose="020B0503020204020204" pitchFamily="34" charset="-122"/>
            </a:endParaRPr>
          </a:p>
          <a:p>
            <a:pPr>
              <a:lnSpc>
                <a:spcPct val="110000"/>
              </a:lnSpc>
            </a:pPr>
            <a:r>
              <a:rPr lang="zh-CN" altLang="en-US" sz="2000" dirty="0" smtClean="0">
                <a:latin typeface="微软雅黑" panose="020B0503020204020204" pitchFamily="34" charset="-122"/>
                <a:ea typeface="微软雅黑" panose="020B0503020204020204" pitchFamily="34" charset="-122"/>
              </a:rPr>
              <a:t>这一任务是最简单、最基础的图像理解任务，</a:t>
            </a:r>
            <a:endParaRPr lang="zh-CN" altLang="en-US" sz="2000" dirty="0" smtClean="0">
              <a:latin typeface="微软雅黑" panose="020B0503020204020204" pitchFamily="34" charset="-122"/>
              <a:ea typeface="微软雅黑" panose="020B0503020204020204" pitchFamily="34" charset="-122"/>
            </a:endParaRPr>
          </a:p>
          <a:p>
            <a:pPr>
              <a:lnSpc>
                <a:spcPct val="110000"/>
              </a:lnSpc>
            </a:pPr>
            <a:r>
              <a:rPr lang="zh-CN" altLang="en-US" sz="2000" dirty="0" smtClean="0">
                <a:latin typeface="微软雅黑" panose="020B0503020204020204" pitchFamily="34" charset="-122"/>
                <a:ea typeface="微软雅黑" panose="020B0503020204020204" pitchFamily="34" charset="-122"/>
              </a:rPr>
              <a:t>也是深度学习模型最先取得突破和实现大规模应用的任务。</a:t>
            </a:r>
            <a:endParaRPr lang="zh-CN" altLang="en-US" sz="2000" dirty="0" smtClean="0">
              <a:latin typeface="微软雅黑" panose="020B0503020204020204" pitchFamily="34" charset="-122"/>
              <a:ea typeface="微软雅黑" panose="020B0503020204020204" pitchFamily="34" charset="-122"/>
            </a:endParaRPr>
          </a:p>
          <a:p>
            <a:pPr lvl="1">
              <a:lnSpc>
                <a:spcPct val="110000"/>
              </a:lnSpc>
              <a:buFont typeface="Wingdings" panose="05000000000000000000" charset="0"/>
              <a:buChar char="ü"/>
            </a:pPr>
            <a:r>
              <a:rPr lang="zh-CN" altLang="en-US" sz="2000" dirty="0" smtClean="0">
                <a:latin typeface="微软雅黑" panose="020B0503020204020204" pitchFamily="34" charset="-122"/>
                <a:ea typeface="微软雅黑" panose="020B0503020204020204" pitchFamily="34" charset="-122"/>
                <a:sym typeface="+mn-ea"/>
              </a:rPr>
              <a:t> 其中，ImageNet是最权威的评测集，每年的ILSVRC催生了大量的优秀深度网络结构，为其他任务提供了基础。</a:t>
            </a:r>
            <a:endParaRPr lang="zh-CN" altLang="en-US" sz="2000" dirty="0" smtClean="0">
              <a:latin typeface="微软雅黑" panose="020B0503020204020204" pitchFamily="34" charset="-122"/>
              <a:ea typeface="微软雅黑" panose="020B0503020204020204" pitchFamily="34" charset="-122"/>
              <a:sym typeface="+mn-ea"/>
            </a:endParaRPr>
          </a:p>
          <a:p>
            <a:pPr lvl="1">
              <a:lnSpc>
                <a:spcPct val="110000"/>
              </a:lnSpc>
              <a:buFont typeface="Wingdings" panose="05000000000000000000" charset="0"/>
              <a:buChar char="ü"/>
            </a:pPr>
            <a:r>
              <a:rPr lang="zh-CN" altLang="en-US" sz="2000" dirty="0" smtClean="0">
                <a:latin typeface="微软雅黑" panose="020B0503020204020204" pitchFamily="34" charset="-122"/>
                <a:ea typeface="微软雅黑" panose="020B0503020204020204" pitchFamily="34" charset="-122"/>
                <a:sym typeface="+mn-ea"/>
              </a:rPr>
              <a:t> 在应用领域，人脸、场景的识别等都可以归为分类任务。</a:t>
            </a:r>
            <a:endParaRPr lang="en-US" altLang="zh-CN" dirty="0"/>
          </a:p>
        </p:txBody>
      </p:sp>
      <p:sp>
        <p:nvSpPr>
          <p:cNvPr id="2" name="标题 1"/>
          <p:cNvSpPr>
            <a:spLocks noGrp="1"/>
          </p:cNvSpPr>
          <p:nvPr>
            <p:ph type="title"/>
          </p:nvPr>
        </p:nvSpPr>
        <p:spPr>
          <a:xfrm>
            <a:off x="1551940" y="273685"/>
            <a:ext cx="6963410"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分类（Classification）</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369218"/>
            <a:ext cx="7886700" cy="3559397"/>
          </a:xfrm>
        </p:spPr>
        <p:txBody>
          <a:bodyPr>
            <a:normAutofit/>
          </a:bodyPr>
          <a:lstStyle/>
          <a:p>
            <a:r>
              <a:rPr lang="zh-CN" altLang="en-US" dirty="0"/>
              <a:t>要从这么多</a:t>
            </a:r>
            <a:r>
              <a:rPr lang="en-US" altLang="zh-CN" dirty="0"/>
              <a:t>anchor</a:t>
            </a:r>
            <a:r>
              <a:rPr lang="zh-CN" altLang="en-US" dirty="0"/>
              <a:t>（</a:t>
            </a:r>
            <a:r>
              <a:rPr lang="en-US" altLang="zh-CN" dirty="0"/>
              <a:t>20k---6k---2k</a:t>
            </a:r>
            <a:r>
              <a:rPr lang="zh-CN" altLang="en-US" dirty="0"/>
              <a:t>）中挑选出</a:t>
            </a:r>
            <a:r>
              <a:rPr lang="en-US" altLang="zh-CN" dirty="0"/>
              <a:t>256</a:t>
            </a:r>
            <a:r>
              <a:rPr lang="zh-CN" altLang="en-US" dirty="0"/>
              <a:t>个样本。</a:t>
            </a:r>
            <a:endParaRPr lang="en-US" altLang="zh-CN" dirty="0"/>
          </a:p>
          <a:p>
            <a:r>
              <a:rPr lang="zh-CN" altLang="en-US" dirty="0"/>
              <a:t>这些样本分为：正样本，负样本；比例大约</a:t>
            </a:r>
            <a:r>
              <a:rPr lang="en-US" altLang="zh-CN" dirty="0"/>
              <a:t>1:1</a:t>
            </a:r>
            <a:endParaRPr lang="en-US" altLang="zh-CN" dirty="0"/>
          </a:p>
          <a:p>
            <a:r>
              <a:rPr lang="zh-CN" altLang="en-US" dirty="0"/>
              <a:t>什么是正样本：</a:t>
            </a:r>
            <a:endParaRPr lang="en-US" altLang="zh-CN" dirty="0"/>
          </a:p>
          <a:p>
            <a:pPr lvl="1"/>
            <a:r>
              <a:rPr lang="zh-CN" altLang="en-US" dirty="0"/>
              <a:t>（</a:t>
            </a:r>
            <a:r>
              <a:rPr lang="en-US" altLang="zh-CN" dirty="0"/>
              <a:t>1</a:t>
            </a:r>
            <a:r>
              <a:rPr lang="zh-CN" altLang="en-US" dirty="0"/>
              <a:t>）与</a:t>
            </a:r>
            <a:r>
              <a:rPr lang="en-US" altLang="zh-CN" dirty="0"/>
              <a:t>ground truth box</a:t>
            </a:r>
            <a:r>
              <a:rPr lang="zh-CN" altLang="en-US" dirty="0"/>
              <a:t>的</a:t>
            </a:r>
            <a:r>
              <a:rPr lang="en-US" altLang="zh-CN" dirty="0"/>
              <a:t>IOU</a:t>
            </a:r>
            <a:r>
              <a:rPr lang="zh-CN" altLang="en-US" dirty="0"/>
              <a:t>大于</a:t>
            </a:r>
            <a:r>
              <a:rPr lang="en-US" altLang="zh-CN" dirty="0"/>
              <a:t>0.7</a:t>
            </a:r>
            <a:r>
              <a:rPr lang="zh-CN" altLang="en-US" dirty="0"/>
              <a:t>者；</a:t>
            </a:r>
            <a:endParaRPr lang="en-US" altLang="zh-CN" dirty="0"/>
          </a:p>
          <a:p>
            <a:pPr lvl="1"/>
            <a:r>
              <a:rPr lang="zh-CN" altLang="en-US" dirty="0"/>
              <a:t>（</a:t>
            </a:r>
            <a:r>
              <a:rPr lang="en-US" altLang="zh-CN" dirty="0"/>
              <a:t>2</a:t>
            </a:r>
            <a:r>
              <a:rPr lang="zh-CN" altLang="en-US" dirty="0"/>
              <a:t>）与某</a:t>
            </a:r>
            <a:r>
              <a:rPr lang="en-US" altLang="zh-CN" dirty="0"/>
              <a:t>ground truth box</a:t>
            </a:r>
            <a:r>
              <a:rPr lang="zh-CN" altLang="en-US" dirty="0"/>
              <a:t>相交的所有</a:t>
            </a:r>
            <a:r>
              <a:rPr lang="en-US" altLang="zh-CN" dirty="0"/>
              <a:t>anchor</a:t>
            </a:r>
            <a:r>
              <a:rPr lang="zh-CN" altLang="en-US" dirty="0"/>
              <a:t>中，找到与之有最大</a:t>
            </a:r>
            <a:r>
              <a:rPr lang="en-US" altLang="zh-CN" dirty="0"/>
              <a:t>IOU</a:t>
            </a:r>
            <a:r>
              <a:rPr lang="zh-CN" altLang="en-US" dirty="0"/>
              <a:t>者。</a:t>
            </a:r>
            <a:endParaRPr lang="en-US" altLang="zh-CN" dirty="0"/>
          </a:p>
          <a:p>
            <a:pPr marL="228600" lvl="1">
              <a:lnSpc>
                <a:spcPct val="110000"/>
              </a:lnSpc>
              <a:spcBef>
                <a:spcPts val="1000"/>
              </a:spcBef>
            </a:pPr>
            <a:r>
              <a:rPr lang="zh-CN" altLang="en-US" sz="2700" dirty="0"/>
              <a:t>什么是正样本：</a:t>
            </a:r>
            <a:endParaRPr lang="en-US" altLang="zh-CN" sz="2700" dirty="0"/>
          </a:p>
          <a:p>
            <a:pPr marL="685800" lvl="2">
              <a:lnSpc>
                <a:spcPct val="110000"/>
              </a:lnSpc>
              <a:spcBef>
                <a:spcPts val="1000"/>
              </a:spcBef>
            </a:pPr>
            <a:r>
              <a:rPr lang="zh-CN" altLang="en-US" sz="2400" dirty="0"/>
              <a:t>与所有的</a:t>
            </a:r>
            <a:r>
              <a:rPr lang="en-US" altLang="zh-CN" sz="2400" dirty="0"/>
              <a:t>ground truth box</a:t>
            </a:r>
            <a:r>
              <a:rPr lang="zh-CN" altLang="en-US" sz="2400" dirty="0"/>
              <a:t>的</a:t>
            </a:r>
            <a:r>
              <a:rPr lang="en-US" altLang="zh-CN" sz="2400" dirty="0" err="1"/>
              <a:t>IoU</a:t>
            </a:r>
            <a:r>
              <a:rPr lang="zh-CN" altLang="en-US" sz="2400" dirty="0"/>
              <a:t>都小于</a:t>
            </a:r>
            <a:r>
              <a:rPr lang="en-US" altLang="zh-CN" sz="2400" dirty="0"/>
              <a:t>0.3</a:t>
            </a:r>
            <a:endParaRPr lang="en-US" altLang="zh-CN" sz="2400" dirty="0"/>
          </a:p>
          <a:p>
            <a:pPr lvl="1"/>
            <a:endParaRPr lang="zh-CN" altLang="en-US" dirty="0"/>
          </a:p>
        </p:txBody>
      </p:sp>
      <p:sp>
        <p:nvSpPr>
          <p:cNvPr id="3" name="标题 2"/>
          <p:cNvSpPr>
            <a:spLocks noGrp="1"/>
          </p:cNvSpPr>
          <p:nvPr>
            <p:ph type="title"/>
          </p:nvPr>
        </p:nvSpPr>
        <p:spPr>
          <a:xfrm>
            <a:off x="1468755" y="273685"/>
            <a:ext cx="704659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R-CNN：正样本、负样本</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5087088" y="2753681"/>
            <a:ext cx="4056912" cy="2389820"/>
          </a:xfrm>
          <a:prstGeom prst="rect">
            <a:avLst/>
          </a:prstGeom>
        </p:spPr>
      </p:pic>
      <p:sp>
        <p:nvSpPr>
          <p:cNvPr id="2" name="标题 1"/>
          <p:cNvSpPr>
            <a:spLocks noGrp="1"/>
          </p:cNvSpPr>
          <p:nvPr>
            <p:ph type="title"/>
          </p:nvPr>
        </p:nvSpPr>
        <p:spPr>
          <a:xfrm>
            <a:off x="1385570" y="273685"/>
            <a:ext cx="712978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R-CNN：RPN Multi-task loss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2"/>
          <a:stretch>
            <a:fillRect/>
          </a:stretch>
        </p:blipFill>
        <p:spPr>
          <a:xfrm>
            <a:off x="1022985" y="1171575"/>
            <a:ext cx="7590155" cy="1199515"/>
          </a:xfrm>
          <a:prstGeom prst="rect">
            <a:avLst/>
          </a:prstGeom>
        </p:spPr>
      </p:pic>
      <p:pic>
        <p:nvPicPr>
          <p:cNvPr id="8" name="图片 7"/>
          <p:cNvPicPr>
            <a:picLocks noChangeAspect="1"/>
          </p:cNvPicPr>
          <p:nvPr/>
        </p:nvPicPr>
        <p:blipFill>
          <a:blip r:embed="rId3"/>
          <a:stretch>
            <a:fillRect/>
          </a:stretch>
        </p:blipFill>
        <p:spPr>
          <a:xfrm>
            <a:off x="163286" y="2571750"/>
            <a:ext cx="5040059" cy="2136322"/>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57960" y="273685"/>
            <a:ext cx="705739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R-CNN：RPN Multi-task loss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1115060" y="1152525"/>
            <a:ext cx="7432040" cy="1174750"/>
          </a:xfrm>
          <a:prstGeom prst="rect">
            <a:avLst/>
          </a:prstGeom>
        </p:spPr>
      </p:pic>
      <p:pic>
        <p:nvPicPr>
          <p:cNvPr id="9" name="图片 8"/>
          <p:cNvPicPr>
            <a:picLocks noChangeAspect="1"/>
          </p:cNvPicPr>
          <p:nvPr/>
        </p:nvPicPr>
        <p:blipFill>
          <a:blip r:embed="rId2"/>
          <a:stretch>
            <a:fillRect/>
          </a:stretch>
        </p:blipFill>
        <p:spPr>
          <a:xfrm>
            <a:off x="5087088" y="2753681"/>
            <a:ext cx="4056912" cy="2389820"/>
          </a:xfrm>
          <a:prstGeom prst="rect">
            <a:avLst/>
          </a:prstGeom>
        </p:spPr>
      </p:pic>
      <p:pic>
        <p:nvPicPr>
          <p:cNvPr id="5" name="图片 4"/>
          <p:cNvPicPr>
            <a:picLocks noChangeAspect="1"/>
          </p:cNvPicPr>
          <p:nvPr/>
        </p:nvPicPr>
        <p:blipFill>
          <a:blip r:embed="rId3"/>
          <a:stretch>
            <a:fillRect/>
          </a:stretch>
        </p:blipFill>
        <p:spPr>
          <a:xfrm>
            <a:off x="0" y="2389820"/>
            <a:ext cx="5087088" cy="1018707"/>
          </a:xfrm>
          <a:prstGeom prst="rect">
            <a:avLst/>
          </a:prstGeom>
        </p:spPr>
      </p:pic>
      <p:pic>
        <p:nvPicPr>
          <p:cNvPr id="7" name="图片 6"/>
          <p:cNvPicPr>
            <a:picLocks noChangeAspect="1"/>
          </p:cNvPicPr>
          <p:nvPr/>
        </p:nvPicPr>
        <p:blipFill>
          <a:blip r:embed="rId4"/>
          <a:stretch>
            <a:fillRect/>
          </a:stretch>
        </p:blipFill>
        <p:spPr>
          <a:xfrm>
            <a:off x="742585" y="3807345"/>
            <a:ext cx="3905156" cy="1212330"/>
          </a:xfrm>
          <a:prstGeom prst="rect">
            <a:avLst/>
          </a:prstGeom>
        </p:spPr>
      </p:pic>
      <p:sp>
        <p:nvSpPr>
          <p:cNvPr id="11" name="文本框 10"/>
          <p:cNvSpPr txBox="1"/>
          <p:nvPr/>
        </p:nvSpPr>
        <p:spPr>
          <a:xfrm>
            <a:off x="742585" y="3508388"/>
            <a:ext cx="3428263" cy="299085"/>
          </a:xfrm>
          <a:prstGeom prst="rect">
            <a:avLst/>
          </a:prstGeom>
          <a:noFill/>
        </p:spPr>
        <p:txBody>
          <a:bodyPr wrap="square">
            <a:spAutoFit/>
          </a:bodyPr>
          <a:lstStyle/>
          <a:p>
            <a:r>
              <a:rPr lang="en-US" altLang="zh-CN" sz="1350" b="1" dirty="0" err="1"/>
              <a:t>Softmax</a:t>
            </a:r>
            <a:r>
              <a:rPr lang="en-US" altLang="zh-CN" sz="1350" b="1" dirty="0"/>
              <a:t> + Cross Entropy</a:t>
            </a:r>
            <a:r>
              <a:rPr lang="zh-CN" altLang="en-US" sz="1350" b="1" dirty="0"/>
              <a:t>，交叉熵损失函数：</a:t>
            </a:r>
            <a:endParaRPr lang="zh-CN" altLang="en-US" sz="1350"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1145" y="273685"/>
            <a:ext cx="697420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R-CNN：RPN Multi-task loss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4" name="图片 3"/>
          <p:cNvPicPr>
            <a:picLocks noChangeAspect="1"/>
          </p:cNvPicPr>
          <p:nvPr/>
        </p:nvPicPr>
        <p:blipFill>
          <a:blip r:embed="rId1"/>
          <a:stretch>
            <a:fillRect/>
          </a:stretch>
        </p:blipFill>
        <p:spPr>
          <a:xfrm>
            <a:off x="1128395" y="1189990"/>
            <a:ext cx="7299960" cy="1153795"/>
          </a:xfrm>
          <a:prstGeom prst="rect">
            <a:avLst/>
          </a:prstGeom>
        </p:spPr>
      </p:pic>
      <p:pic>
        <p:nvPicPr>
          <p:cNvPr id="8" name="图片 7"/>
          <p:cNvPicPr>
            <a:picLocks noChangeAspect="1"/>
          </p:cNvPicPr>
          <p:nvPr/>
        </p:nvPicPr>
        <p:blipFill>
          <a:blip r:embed="rId2"/>
          <a:stretch>
            <a:fillRect/>
          </a:stretch>
        </p:blipFill>
        <p:spPr>
          <a:xfrm>
            <a:off x="740664" y="2529777"/>
            <a:ext cx="3124200" cy="901409"/>
          </a:xfrm>
          <a:prstGeom prst="rect">
            <a:avLst/>
          </a:prstGeom>
        </p:spPr>
      </p:pic>
      <p:pic>
        <p:nvPicPr>
          <p:cNvPr id="6" name="图片 5"/>
          <p:cNvPicPr>
            <a:picLocks noChangeAspect="1"/>
          </p:cNvPicPr>
          <p:nvPr/>
        </p:nvPicPr>
        <p:blipFill>
          <a:blip r:embed="rId3"/>
          <a:stretch>
            <a:fillRect/>
          </a:stretch>
        </p:blipFill>
        <p:spPr>
          <a:xfrm>
            <a:off x="4111752" y="2621621"/>
            <a:ext cx="3124200" cy="717722"/>
          </a:xfrm>
          <a:prstGeom prst="rect">
            <a:avLst/>
          </a:prstGeom>
        </p:spPr>
      </p:pic>
      <p:pic>
        <p:nvPicPr>
          <p:cNvPr id="12" name="图片 11"/>
          <p:cNvPicPr>
            <a:picLocks noChangeAspect="1"/>
          </p:cNvPicPr>
          <p:nvPr/>
        </p:nvPicPr>
        <p:blipFill rotWithShape="1">
          <a:blip r:embed="rId4"/>
          <a:srcRect t="14699" r="17432" b="32282"/>
          <a:stretch>
            <a:fillRect/>
          </a:stretch>
        </p:blipFill>
        <p:spPr>
          <a:xfrm>
            <a:off x="816864" y="3617119"/>
            <a:ext cx="3918857" cy="1066590"/>
          </a:xfrm>
          <a:prstGeom prst="rect">
            <a:avLst/>
          </a:prstGeom>
        </p:spPr>
      </p:pic>
      <p:pic>
        <p:nvPicPr>
          <p:cNvPr id="13" name="图片 12"/>
          <p:cNvPicPr>
            <a:picLocks noChangeAspect="1"/>
          </p:cNvPicPr>
          <p:nvPr/>
        </p:nvPicPr>
        <p:blipFill>
          <a:blip r:embed="rId5"/>
          <a:stretch>
            <a:fillRect/>
          </a:stretch>
        </p:blipFill>
        <p:spPr>
          <a:xfrm>
            <a:off x="4966659" y="3492395"/>
            <a:ext cx="3136261" cy="1455287"/>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5114925" y="1139190"/>
            <a:ext cx="4029075" cy="4004310"/>
          </a:xfrm>
          <a:prstGeom prst="rect">
            <a:avLst/>
          </a:prstGeom>
        </p:spPr>
      </p:pic>
      <p:sp>
        <p:nvSpPr>
          <p:cNvPr id="3" name="标题 2"/>
          <p:cNvSpPr>
            <a:spLocks noGrp="1"/>
          </p:cNvSpPr>
          <p:nvPr>
            <p:ph type="title"/>
          </p:nvPr>
        </p:nvSpPr>
        <p:spPr>
          <a:xfrm>
            <a:off x="1431290" y="273685"/>
            <a:ext cx="7084060" cy="994410"/>
          </a:xfrm>
        </p:spPr>
        <p:txBody>
          <a:bodyPr>
            <a:norm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R-CNN：Fast R-CNN Multi-task loss</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2"/>
          <a:stretch>
            <a:fillRect/>
          </a:stretch>
        </p:blipFill>
        <p:spPr>
          <a:xfrm>
            <a:off x="93980" y="984885"/>
            <a:ext cx="5372100" cy="1076325"/>
          </a:xfrm>
          <a:prstGeom prst="rect">
            <a:avLst/>
          </a:prstGeom>
        </p:spPr>
      </p:pic>
      <p:pic>
        <p:nvPicPr>
          <p:cNvPr id="9" name="图片 8"/>
          <p:cNvPicPr>
            <a:picLocks noChangeAspect="1"/>
          </p:cNvPicPr>
          <p:nvPr/>
        </p:nvPicPr>
        <p:blipFill>
          <a:blip r:embed="rId3"/>
          <a:stretch>
            <a:fillRect/>
          </a:stretch>
        </p:blipFill>
        <p:spPr>
          <a:xfrm>
            <a:off x="66008" y="2589164"/>
            <a:ext cx="5248180" cy="349879"/>
          </a:xfrm>
          <a:prstGeom prst="rect">
            <a:avLst/>
          </a:prstGeom>
        </p:spPr>
      </p:pic>
      <p:pic>
        <p:nvPicPr>
          <p:cNvPr id="11" name="图片 10"/>
          <p:cNvPicPr>
            <a:picLocks noChangeAspect="1"/>
          </p:cNvPicPr>
          <p:nvPr/>
        </p:nvPicPr>
        <p:blipFill>
          <a:blip r:embed="rId4"/>
          <a:stretch>
            <a:fillRect/>
          </a:stretch>
        </p:blipFill>
        <p:spPr>
          <a:xfrm>
            <a:off x="66008" y="3122568"/>
            <a:ext cx="2680202" cy="264059"/>
          </a:xfrm>
          <a:prstGeom prst="rect">
            <a:avLst/>
          </a:prstGeom>
        </p:spPr>
      </p:pic>
      <p:pic>
        <p:nvPicPr>
          <p:cNvPr id="13" name="图片 12"/>
          <p:cNvPicPr>
            <a:picLocks noChangeAspect="1"/>
          </p:cNvPicPr>
          <p:nvPr/>
        </p:nvPicPr>
        <p:blipFill>
          <a:blip r:embed="rId5"/>
          <a:stretch>
            <a:fillRect/>
          </a:stretch>
        </p:blipFill>
        <p:spPr>
          <a:xfrm>
            <a:off x="66008" y="3578288"/>
            <a:ext cx="6581680" cy="363082"/>
          </a:xfrm>
          <a:prstGeom prst="rect">
            <a:avLst/>
          </a:prstGeom>
        </p:spPr>
      </p:pic>
      <p:pic>
        <p:nvPicPr>
          <p:cNvPr id="15" name="图片 14"/>
          <p:cNvPicPr>
            <a:picLocks noChangeAspect="1"/>
          </p:cNvPicPr>
          <p:nvPr/>
        </p:nvPicPr>
        <p:blipFill>
          <a:blip r:embed="rId6"/>
          <a:stretch>
            <a:fillRect/>
          </a:stretch>
        </p:blipFill>
        <p:spPr>
          <a:xfrm>
            <a:off x="66008" y="4073843"/>
            <a:ext cx="4977519" cy="356480"/>
          </a:xfrm>
          <a:prstGeom prst="rect">
            <a:avLst/>
          </a:prstGeom>
        </p:spPr>
      </p:pic>
      <p:grpSp>
        <p:nvGrpSpPr>
          <p:cNvPr id="2" name="组合 1"/>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568919" y="1590590"/>
            <a:ext cx="3575081" cy="3552911"/>
          </a:xfrm>
          <a:prstGeom prst="rect">
            <a:avLst/>
          </a:prstGeom>
        </p:spPr>
      </p:pic>
      <p:sp>
        <p:nvSpPr>
          <p:cNvPr id="2" name="内容占位符 1"/>
          <p:cNvSpPr>
            <a:spLocks noGrp="1"/>
          </p:cNvSpPr>
          <p:nvPr>
            <p:ph idx="1"/>
          </p:nvPr>
        </p:nvSpPr>
        <p:spPr>
          <a:xfrm>
            <a:off x="193040" y="1268095"/>
            <a:ext cx="5375910" cy="3649345"/>
          </a:xfrm>
        </p:spPr>
        <p:txBody>
          <a:bodyPr>
            <a:normAutofit fontScale="80000" lnSpcReduction="20000"/>
          </a:bodyPr>
          <a:lstStyle/>
          <a:p>
            <a:pPr>
              <a:lnSpc>
                <a:spcPct val="120000"/>
              </a:lnSpc>
            </a:pPr>
            <a:r>
              <a:rPr lang="zh-CN" altLang="en-US" dirty="0"/>
              <a:t>原论文中采用分别训练</a:t>
            </a:r>
            <a:r>
              <a:rPr lang="en-US" altLang="zh-CN" dirty="0"/>
              <a:t>RPN</a:t>
            </a:r>
            <a:r>
              <a:rPr lang="zh-CN" altLang="en-US" dirty="0"/>
              <a:t>以及</a:t>
            </a:r>
            <a:r>
              <a:rPr lang="en-US" altLang="zh-CN" dirty="0"/>
              <a:t>Fast R-CNN</a:t>
            </a:r>
            <a:r>
              <a:rPr lang="zh-CN" altLang="en-US" dirty="0"/>
              <a:t>的方法：</a:t>
            </a:r>
            <a:endParaRPr lang="zh-CN" altLang="en-US" dirty="0"/>
          </a:p>
          <a:p>
            <a:pPr>
              <a:lnSpc>
                <a:spcPct val="120000"/>
              </a:lnSpc>
            </a:pPr>
            <a:r>
              <a:rPr lang="en-US" altLang="zh-CN" dirty="0"/>
              <a:t>(1)</a:t>
            </a:r>
            <a:r>
              <a:rPr lang="zh-CN" altLang="en-US" dirty="0"/>
              <a:t>利用</a:t>
            </a:r>
            <a:r>
              <a:rPr lang="en-US" altLang="zh-CN" dirty="0"/>
              <a:t>ImageNet</a:t>
            </a:r>
            <a:r>
              <a:rPr lang="zh-CN" altLang="en-US" dirty="0"/>
              <a:t>预训练分类模型初始化前置卷积网络层参数，并开始单独训练</a:t>
            </a:r>
            <a:r>
              <a:rPr lang="en-US" altLang="zh-CN" dirty="0"/>
              <a:t>RPN</a:t>
            </a:r>
            <a:r>
              <a:rPr lang="zh-CN" altLang="en-US" dirty="0"/>
              <a:t>网络参数；</a:t>
            </a:r>
            <a:endParaRPr lang="zh-CN" altLang="en-US" dirty="0"/>
          </a:p>
          <a:p>
            <a:pPr>
              <a:lnSpc>
                <a:spcPct val="120000"/>
              </a:lnSpc>
            </a:pPr>
            <a:r>
              <a:rPr lang="en-US" altLang="zh-CN" dirty="0"/>
              <a:t>(2)</a:t>
            </a:r>
            <a:r>
              <a:rPr lang="zh-CN" altLang="en-US" dirty="0"/>
              <a:t>固定</a:t>
            </a:r>
            <a:r>
              <a:rPr lang="en-US" altLang="zh-CN" dirty="0"/>
              <a:t>RPN</a:t>
            </a:r>
            <a:r>
              <a:rPr lang="zh-CN" altLang="en-US" dirty="0"/>
              <a:t>网络独有的卷积层以及全连接层参数，再利用 </a:t>
            </a:r>
            <a:r>
              <a:rPr lang="en-US" altLang="zh-CN" dirty="0"/>
              <a:t>ImageNet</a:t>
            </a:r>
            <a:r>
              <a:rPr lang="zh-CN" altLang="en-US" dirty="0"/>
              <a:t>预训练分类模型初始化前置卷积网络参数，并利用</a:t>
            </a:r>
            <a:r>
              <a:rPr lang="en-US" altLang="zh-CN" dirty="0"/>
              <a:t>RPN</a:t>
            </a:r>
            <a:r>
              <a:rPr lang="zh-CN" altLang="en-US" dirty="0"/>
              <a:t>网络生成的目标建议框去训练</a:t>
            </a:r>
            <a:r>
              <a:rPr lang="en-US" altLang="zh-CN" dirty="0"/>
              <a:t>Fast RCNN</a:t>
            </a:r>
            <a:r>
              <a:rPr lang="zh-CN" altLang="en-US" dirty="0"/>
              <a:t>网络参数。</a:t>
            </a:r>
            <a:endParaRPr lang="zh-CN" altLang="en-US" dirty="0"/>
          </a:p>
          <a:p>
            <a:pPr>
              <a:lnSpc>
                <a:spcPct val="120000"/>
              </a:lnSpc>
            </a:pPr>
            <a:r>
              <a:rPr lang="en-US" altLang="zh-CN" dirty="0"/>
              <a:t>(3)</a:t>
            </a:r>
            <a:r>
              <a:rPr lang="zh-CN" altLang="en-US" dirty="0"/>
              <a:t>固定利用</a:t>
            </a:r>
            <a:r>
              <a:rPr lang="en-US" altLang="zh-CN" dirty="0"/>
              <a:t>Fast RCNN</a:t>
            </a:r>
            <a:r>
              <a:rPr lang="zh-CN" altLang="en-US" dirty="0"/>
              <a:t>训练好的前置卷积网络层参数，去微调</a:t>
            </a:r>
            <a:r>
              <a:rPr lang="en-US" altLang="zh-CN" dirty="0"/>
              <a:t>RPN</a:t>
            </a:r>
            <a:r>
              <a:rPr lang="zh-CN" altLang="en-US" dirty="0"/>
              <a:t>网络独有的卷积层以及全连接层参数。</a:t>
            </a:r>
            <a:endParaRPr lang="zh-CN" altLang="en-US" dirty="0"/>
          </a:p>
          <a:p>
            <a:pPr>
              <a:lnSpc>
                <a:spcPct val="120000"/>
              </a:lnSpc>
            </a:pPr>
            <a:r>
              <a:rPr lang="en-US" altLang="zh-CN" dirty="0"/>
              <a:t>(4)</a:t>
            </a:r>
            <a:r>
              <a:rPr lang="zh-CN" altLang="en-US" dirty="0"/>
              <a:t>同样保持固定前置卷积网络层参数，去微调</a:t>
            </a:r>
            <a:r>
              <a:rPr lang="en-US" altLang="zh-CN" dirty="0"/>
              <a:t>Fast RCNN</a:t>
            </a:r>
            <a:r>
              <a:rPr lang="zh-CN" altLang="en-US" dirty="0"/>
              <a:t>网络的全连接层参数。</a:t>
            </a:r>
            <a:endParaRPr lang="zh-CN" altLang="en-US" dirty="0"/>
          </a:p>
        </p:txBody>
      </p:sp>
      <p:sp>
        <p:nvSpPr>
          <p:cNvPr id="3" name="标题 2"/>
          <p:cNvSpPr>
            <a:spLocks noGrp="1"/>
          </p:cNvSpPr>
          <p:nvPr>
            <p:ph type="title"/>
          </p:nvPr>
        </p:nvSpPr>
        <p:spPr>
          <a:xfrm>
            <a:off x="1280160" y="273685"/>
            <a:ext cx="723519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R-CNN：训练</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4880114" y="906058"/>
            <a:ext cx="4263886" cy="4237443"/>
          </a:xfrm>
          <a:prstGeom prst="rect">
            <a:avLst/>
          </a:prstGeom>
        </p:spPr>
      </p:pic>
      <p:sp>
        <p:nvSpPr>
          <p:cNvPr id="2" name="内容占位符 1"/>
          <p:cNvSpPr>
            <a:spLocks noGrp="1"/>
          </p:cNvSpPr>
          <p:nvPr>
            <p:ph idx="1"/>
          </p:nvPr>
        </p:nvSpPr>
        <p:spPr>
          <a:xfrm>
            <a:off x="0" y="1222213"/>
            <a:ext cx="5092610" cy="2829227"/>
          </a:xfrm>
        </p:spPr>
        <p:txBody>
          <a:bodyPr>
            <a:normAutofit/>
          </a:bodyPr>
          <a:lstStyle/>
          <a:p>
            <a:r>
              <a:rPr lang="en-US" altLang="zh-CN" dirty="0"/>
              <a:t>Faster R-CNN</a:t>
            </a:r>
            <a:r>
              <a:rPr lang="zh-CN" altLang="en-US" dirty="0"/>
              <a:t>算法流程可分为</a:t>
            </a:r>
            <a:r>
              <a:rPr lang="en-US" altLang="zh-CN" dirty="0"/>
              <a:t>3</a:t>
            </a:r>
            <a:r>
              <a:rPr lang="zh-CN" altLang="en-US" dirty="0"/>
              <a:t>个步骤 </a:t>
            </a:r>
            <a:endParaRPr lang="zh-CN" altLang="en-US" dirty="0"/>
          </a:p>
          <a:p>
            <a:pPr lvl="1"/>
            <a:r>
              <a:rPr lang="en-US" altLang="zh-CN" dirty="0"/>
              <a:t>1. </a:t>
            </a:r>
            <a:r>
              <a:rPr lang="zh-CN" altLang="en-US" dirty="0"/>
              <a:t>将图像输入网络得到相应的特征图 </a:t>
            </a:r>
            <a:endParaRPr lang="zh-CN" altLang="en-US" dirty="0"/>
          </a:p>
          <a:p>
            <a:pPr lvl="1"/>
            <a:r>
              <a:rPr lang="en-US" altLang="zh-CN" dirty="0"/>
              <a:t>2. </a:t>
            </a:r>
            <a:r>
              <a:rPr lang="zh-CN" altLang="en-US" dirty="0"/>
              <a:t>使用</a:t>
            </a:r>
            <a:r>
              <a:rPr lang="en-US" altLang="zh-CN" dirty="0"/>
              <a:t>RPN</a:t>
            </a:r>
            <a:r>
              <a:rPr lang="zh-CN" altLang="en-US" dirty="0"/>
              <a:t>结构生成候选框，将</a:t>
            </a:r>
            <a:r>
              <a:rPr lang="en-US" altLang="zh-CN" dirty="0"/>
              <a:t>RPN</a:t>
            </a:r>
            <a:r>
              <a:rPr lang="zh-CN" altLang="en-US" dirty="0"/>
              <a:t>生成的候选框投影到特征图上获得相应的特征矩阵</a:t>
            </a:r>
            <a:endParaRPr lang="zh-CN" altLang="en-US" dirty="0"/>
          </a:p>
          <a:p>
            <a:pPr lvl="1"/>
            <a:r>
              <a:rPr lang="en-US" altLang="zh-CN" dirty="0"/>
              <a:t>3. </a:t>
            </a:r>
            <a:r>
              <a:rPr lang="zh-CN" altLang="en-US" dirty="0"/>
              <a:t>将每个特征矩阵通过</a:t>
            </a:r>
            <a:r>
              <a:rPr lang="en-US" altLang="zh-CN" dirty="0"/>
              <a:t>ROI pooling</a:t>
            </a:r>
            <a:r>
              <a:rPr lang="zh-CN" altLang="en-US" dirty="0"/>
              <a:t>层缩放到</a:t>
            </a:r>
            <a:r>
              <a:rPr lang="en-US" altLang="zh-CN" dirty="0"/>
              <a:t>7x7</a:t>
            </a:r>
            <a:r>
              <a:rPr lang="zh-CN" altLang="en-US" dirty="0"/>
              <a:t>大小的特征图，接着将特征图展平通过一系列全连接层得到预测结果</a:t>
            </a:r>
            <a:endParaRPr lang="zh-CN" altLang="en-US" dirty="0"/>
          </a:p>
        </p:txBody>
      </p:sp>
      <p:sp>
        <p:nvSpPr>
          <p:cNvPr id="3" name="标题 2"/>
          <p:cNvSpPr>
            <a:spLocks noGrp="1"/>
          </p:cNvSpPr>
          <p:nvPr>
            <p:ph type="title"/>
          </p:nvPr>
        </p:nvSpPr>
        <p:spPr>
          <a:xfrm>
            <a:off x="1302385" y="273685"/>
            <a:ext cx="721296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Faster R-CNN</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359228" y="4113349"/>
            <a:ext cx="5225143" cy="506730"/>
          </a:xfrm>
          <a:prstGeom prst="rect">
            <a:avLst/>
          </a:prstGeom>
          <a:noFill/>
        </p:spPr>
        <p:txBody>
          <a:bodyPr wrap="square">
            <a:spAutoFit/>
          </a:bodyPr>
          <a:lstStyle/>
          <a:p>
            <a:r>
              <a:rPr lang="en-US" altLang="zh-CN" sz="2700" b="1" dirty="0">
                <a:solidFill>
                  <a:srgbClr val="FF0000"/>
                </a:solidFill>
              </a:rPr>
              <a:t>Faster R-CNN = RPN + Fast R-CNN</a:t>
            </a:r>
            <a:endParaRPr lang="zh-CN" altLang="en-US" sz="2700" b="1" dirty="0">
              <a:solidFill>
                <a:srgbClr val="FF0000"/>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34135" y="273685"/>
            <a:ext cx="7181215"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R-CNN、Fast R-CNN与Faster R-CNN</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a:blip r:embed="rId1"/>
          <a:stretch>
            <a:fillRect/>
          </a:stretch>
        </p:blipFill>
        <p:spPr>
          <a:xfrm>
            <a:off x="1694815" y="1315720"/>
            <a:ext cx="6123940" cy="1497965"/>
          </a:xfrm>
          <a:prstGeom prst="rect">
            <a:avLst/>
          </a:prstGeom>
        </p:spPr>
      </p:pic>
      <p:pic>
        <p:nvPicPr>
          <p:cNvPr id="10" name="图片 9"/>
          <p:cNvPicPr>
            <a:picLocks noChangeAspect="1"/>
          </p:cNvPicPr>
          <p:nvPr/>
        </p:nvPicPr>
        <p:blipFill>
          <a:blip r:embed="rId2"/>
          <a:stretch>
            <a:fillRect/>
          </a:stretch>
        </p:blipFill>
        <p:spPr>
          <a:xfrm>
            <a:off x="416560" y="3098800"/>
            <a:ext cx="4005580" cy="1582420"/>
          </a:xfrm>
          <a:prstGeom prst="rect">
            <a:avLst/>
          </a:prstGeom>
        </p:spPr>
      </p:pic>
      <p:pic>
        <p:nvPicPr>
          <p:cNvPr id="12" name="图片 11"/>
          <p:cNvPicPr>
            <a:picLocks noChangeAspect="1"/>
          </p:cNvPicPr>
          <p:nvPr/>
        </p:nvPicPr>
        <p:blipFill>
          <a:blip r:embed="rId3"/>
          <a:stretch>
            <a:fillRect/>
          </a:stretch>
        </p:blipFill>
        <p:spPr>
          <a:xfrm>
            <a:off x="5012690" y="3053080"/>
            <a:ext cx="3576955" cy="156908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Font typeface="Wingdings" panose="05000000000000000000" pitchFamily="2" charset="2"/>
              <a:buChar char="§"/>
            </a:pPr>
            <a:r>
              <a:rPr lang="en-US" altLang="zh-CN" sz="2400" dirty="0"/>
              <a:t>Faster R-CNN</a:t>
            </a:r>
            <a:r>
              <a:rPr lang="zh-CN" altLang="en-US" sz="2400" dirty="0"/>
              <a:t>的成功之处在于用</a:t>
            </a:r>
            <a:r>
              <a:rPr lang="en-US" altLang="zh-CN" sz="2400" dirty="0"/>
              <a:t>RPN</a:t>
            </a:r>
            <a:r>
              <a:rPr lang="zh-CN" altLang="en-US" sz="2400" dirty="0"/>
              <a:t>网络完成了检测任务的</a:t>
            </a:r>
            <a:r>
              <a:rPr lang="en-US" altLang="zh-CN" sz="2400" dirty="0"/>
              <a:t>"</a:t>
            </a:r>
            <a:r>
              <a:rPr lang="zh-CN" altLang="en-US" sz="2400" dirty="0"/>
              <a:t>深度化</a:t>
            </a:r>
            <a:r>
              <a:rPr lang="en-US" altLang="zh-CN" sz="2400" dirty="0"/>
              <a:t>"</a:t>
            </a:r>
            <a:r>
              <a:rPr lang="zh-CN" altLang="en-US" sz="2400" dirty="0"/>
              <a:t>。</a:t>
            </a:r>
            <a:endParaRPr lang="en-US" altLang="zh-CN" sz="2400" dirty="0"/>
          </a:p>
          <a:p>
            <a:pPr>
              <a:buFont typeface="Wingdings" panose="05000000000000000000" pitchFamily="2" charset="2"/>
              <a:buChar char="§"/>
            </a:pPr>
            <a:r>
              <a:rPr lang="zh-CN" altLang="en-US" sz="2400" dirty="0"/>
              <a:t>使用滑动窗口生成</a:t>
            </a:r>
            <a:r>
              <a:rPr lang="en-US" altLang="zh-CN" sz="2400" dirty="0"/>
              <a:t>anchor box</a:t>
            </a:r>
            <a:r>
              <a:rPr lang="zh-CN" altLang="en-US" sz="2400" dirty="0"/>
              <a:t>的思想也在后来的工作中越来越多地被采用（</a:t>
            </a:r>
            <a:r>
              <a:rPr lang="en-US" altLang="zh-CN" sz="2400" dirty="0"/>
              <a:t>YOLO v2</a:t>
            </a:r>
            <a:r>
              <a:rPr lang="zh-CN" altLang="en-US" sz="2400" dirty="0"/>
              <a:t>等）。</a:t>
            </a:r>
            <a:endParaRPr lang="en-US" altLang="zh-CN" sz="2400" dirty="0"/>
          </a:p>
          <a:p>
            <a:pPr>
              <a:buFont typeface="Wingdings" panose="05000000000000000000" pitchFamily="2" charset="2"/>
              <a:buChar char="§"/>
            </a:pPr>
            <a:r>
              <a:rPr lang="zh-CN" altLang="en-US" sz="2400" dirty="0"/>
              <a:t>这项工作奠定了</a:t>
            </a:r>
            <a:r>
              <a:rPr lang="en-US" altLang="zh-CN" sz="2400" dirty="0"/>
              <a:t>“RPN+RCNN”</a:t>
            </a:r>
            <a:r>
              <a:rPr lang="zh-CN" altLang="en-US" sz="2400" dirty="0"/>
              <a:t>的两阶段方法的结构，影响了大部分后续工作。</a:t>
            </a:r>
            <a:br>
              <a:rPr lang="zh-CN" altLang="en-US" sz="2400" dirty="0"/>
            </a:br>
            <a:endParaRPr lang="en-US" dirty="0"/>
          </a:p>
        </p:txBody>
      </p:sp>
      <p:sp>
        <p:nvSpPr>
          <p:cNvPr id="2" name="标题 1"/>
          <p:cNvSpPr>
            <a:spLocks noGrp="1"/>
          </p:cNvSpPr>
          <p:nvPr>
            <p:ph type="title"/>
          </p:nvPr>
        </p:nvSpPr>
        <p:spPr>
          <a:xfrm>
            <a:off x="1212850" y="273685"/>
            <a:ext cx="7302500" cy="994410"/>
          </a:xfrm>
        </p:spPr>
        <p:txBody>
          <a:bodyPr>
            <a:norm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总结</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a:xfrm>
            <a:off x="1261745" y="273685"/>
            <a:ext cx="7253605" cy="994410"/>
          </a:xfrm>
        </p:spPr>
        <p:txBody>
          <a:bodyPr>
            <a:normAutofit/>
          </a:bodyPr>
          <a:p>
            <a:r>
              <a:rPr lang="zh-CN" altLang="en-US" sz="2400" b="1" dirty="0" smtClean="0">
                <a:solidFill>
                  <a:schemeClr val="accent1"/>
                </a:solidFill>
                <a:latin typeface="微软雅黑" panose="020B0503020204020204" pitchFamily="34" charset="-122"/>
                <a:ea typeface="微软雅黑" panose="020B0503020204020204" pitchFamily="34" charset="-122"/>
                <a:cs typeface="+mn-cs"/>
                <a:sym typeface="+mn-ea"/>
              </a:rPr>
              <a:t>目标检测算法的发展</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1026" name="Picture 2" descr="在这里插入图片描述"/>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73430" y="1235710"/>
            <a:ext cx="7973695" cy="32867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0" y="1166495"/>
            <a:ext cx="4581525" cy="3723005"/>
          </a:xfrm>
        </p:spPr>
        <p:txBody>
          <a:bodyPr>
            <a:noAutofit/>
          </a:bodyPr>
          <a:lstStyle/>
          <a:p>
            <a:pPr>
              <a:lnSpc>
                <a:spcPct val="100000"/>
              </a:lnSpc>
            </a:pPr>
            <a:r>
              <a:rPr lang="zh-CN" altLang="en-US" sz="2000" dirty="0">
                <a:latin typeface="微软雅黑" panose="020B0503020204020204" pitchFamily="34" charset="-122"/>
                <a:ea typeface="微软雅黑" panose="020B0503020204020204" pitchFamily="34" charset="-122"/>
              </a:rPr>
              <a:t>分类任务关心</a:t>
            </a:r>
            <a:r>
              <a:rPr lang="zh-CN" altLang="en-US" sz="2000" dirty="0">
                <a:highlight>
                  <a:srgbClr val="FFFF00"/>
                </a:highlight>
                <a:latin typeface="微软雅黑" panose="020B0503020204020204" pitchFamily="34" charset="-122"/>
                <a:ea typeface="微软雅黑" panose="020B0503020204020204" pitchFamily="34" charset="-122"/>
              </a:rPr>
              <a:t>整体</a:t>
            </a:r>
            <a:r>
              <a:rPr lang="zh-CN" altLang="en-US" sz="2000" dirty="0">
                <a:latin typeface="微软雅黑" panose="020B0503020204020204" pitchFamily="34" charset="-122"/>
                <a:ea typeface="微软雅黑" panose="020B0503020204020204" pitchFamily="34" charset="-122"/>
              </a:rPr>
              <a:t>，给出的是整张图片的内容描述，而检测则关注</a:t>
            </a:r>
            <a:r>
              <a:rPr lang="zh-CN" altLang="en-US" sz="2000" dirty="0">
                <a:highlight>
                  <a:srgbClr val="FFFF00"/>
                </a:highlight>
                <a:latin typeface="微软雅黑" panose="020B0503020204020204" pitchFamily="34" charset="-122"/>
                <a:ea typeface="微软雅黑" panose="020B0503020204020204" pitchFamily="34" charset="-122"/>
              </a:rPr>
              <a:t>特定的物体目标</a:t>
            </a:r>
            <a:r>
              <a:rPr lang="zh-CN" altLang="en-US" sz="2000" dirty="0">
                <a:latin typeface="微软雅黑" panose="020B0503020204020204" pitchFamily="34" charset="-122"/>
                <a:ea typeface="微软雅黑" panose="020B0503020204020204" pitchFamily="34" charset="-122"/>
              </a:rPr>
              <a:t>，要求同时获得这一目标的</a:t>
            </a:r>
            <a:r>
              <a:rPr lang="zh-CN" altLang="en-US" sz="2000" dirty="0">
                <a:solidFill>
                  <a:schemeClr val="accent6"/>
                </a:solidFill>
                <a:latin typeface="微软雅黑" panose="020B0503020204020204" pitchFamily="34" charset="-122"/>
                <a:ea typeface="微软雅黑" panose="020B0503020204020204" pitchFamily="34" charset="-122"/>
              </a:rPr>
              <a:t>类别</a:t>
            </a:r>
            <a:r>
              <a:rPr lang="zh-CN" altLang="en-US" sz="2000" dirty="0">
                <a:latin typeface="微软雅黑" panose="020B0503020204020204" pitchFamily="34" charset="-122"/>
                <a:ea typeface="微软雅黑" panose="020B0503020204020204" pitchFamily="34" charset="-122"/>
              </a:rPr>
              <a:t>信息和</a:t>
            </a:r>
            <a:r>
              <a:rPr lang="zh-CN" altLang="en-US" sz="2000" dirty="0">
                <a:solidFill>
                  <a:schemeClr val="accent6"/>
                </a:solidFill>
                <a:latin typeface="微软雅黑" panose="020B0503020204020204" pitchFamily="34" charset="-122"/>
                <a:ea typeface="微软雅黑" panose="020B0503020204020204" pitchFamily="34" charset="-122"/>
              </a:rPr>
              <a:t>位置</a:t>
            </a:r>
            <a:r>
              <a:rPr lang="zh-CN" altLang="en-US" sz="2000" dirty="0">
                <a:latin typeface="微软雅黑" panose="020B0503020204020204" pitchFamily="34" charset="-122"/>
                <a:ea typeface="微软雅黑" panose="020B0503020204020204" pitchFamily="34" charset="-122"/>
              </a:rPr>
              <a:t>信息。</a:t>
            </a: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相比分类，检测需要从背景中分离出感兴趣的目标，并确定这一目标的描述（类别和位置）</a:t>
            </a:r>
            <a:endParaRPr lang="en-US" altLang="zh-CN" sz="2000" dirty="0">
              <a:latin typeface="微软雅黑" panose="020B0503020204020204" pitchFamily="34" charset="-122"/>
              <a:ea typeface="微软雅黑" panose="020B0503020204020204" pitchFamily="34" charset="-122"/>
            </a:endParaRPr>
          </a:p>
          <a:p>
            <a:pPr>
              <a:lnSpc>
                <a:spcPct val="100000"/>
              </a:lnSpc>
            </a:pPr>
            <a:r>
              <a:rPr lang="zh-CN" altLang="en-US" sz="2000" dirty="0">
                <a:latin typeface="微软雅黑" panose="020B0503020204020204" pitchFamily="34" charset="-122"/>
                <a:ea typeface="微软雅黑" panose="020B0503020204020204" pitchFamily="34" charset="-122"/>
              </a:rPr>
              <a:t>因而，检测模型的输出是一个列表，列表的每一项使用一个数据组给出目标的类别和位置（常用矩形检测框的坐标表示）</a:t>
            </a:r>
            <a:endParaRPr lang="zh-CN" altLang="en-US" sz="200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1355725" y="273685"/>
            <a:ext cx="7159625" cy="994410"/>
          </a:xfrm>
        </p:spPr>
        <p:txBody>
          <a:bodyPr>
            <a:normAutofit/>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检测（Detection）</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1"/>
          <a:stretch>
            <a:fillRect/>
          </a:stretch>
        </p:blipFill>
        <p:spPr>
          <a:xfrm>
            <a:off x="4809490" y="1166495"/>
            <a:ext cx="4334510" cy="348297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47395" y="1569085"/>
            <a:ext cx="7886700" cy="2419350"/>
          </a:xfrm>
        </p:spPr>
        <p:txBody>
          <a:bodyPr>
            <a:normAutofit/>
          </a:bodyPr>
          <a:lstStyle/>
          <a:p>
            <a:r>
              <a:rPr lang="en-US" altLang="zh-CN" dirty="0">
                <a:hlinkClick r:id="rId1"/>
              </a:rPr>
              <a:t>https://blog.csdn.net/qq_37541097/article/details/103482003</a:t>
            </a:r>
            <a:endParaRPr lang="en-US" altLang="zh-CN" dirty="0"/>
          </a:p>
          <a:p>
            <a:r>
              <a:rPr lang="en-US" altLang="zh-CN" dirty="0">
                <a:hlinkClick r:id="rId2"/>
              </a:rPr>
              <a:t>https://space.bilibili.com/18161609/channel/series</a:t>
            </a:r>
            <a:endParaRPr lang="en-US" altLang="zh-CN" dirty="0"/>
          </a:p>
          <a:p>
            <a:pPr algn="l">
              <a:buClrTx/>
              <a:buSzTx/>
            </a:pPr>
            <a:r>
              <a:rPr lang="en-US" altLang="zh-CN" dirty="0">
                <a:hlinkClick r:id="rId3"/>
              </a:rPr>
              <a:t>https://github.com/WZMIAOMIAO/deep-learning-for-image-processing</a:t>
            </a:r>
            <a:endParaRPr lang="en-US" altLang="zh-CN" dirty="0"/>
          </a:p>
          <a:p>
            <a:pPr algn="l">
              <a:buClrTx/>
              <a:buSzTx/>
            </a:pPr>
            <a:r>
              <a:rPr lang="en-US" altLang="zh-CN" dirty="0">
                <a:sym typeface="+mn-ea"/>
                <a:hlinkClick r:id="rId4" action="ppaction://hlinkfile"/>
              </a:rPr>
              <a:t>https://www.cnblogs.com/magicpig666/p/8514712.html</a:t>
            </a:r>
            <a:endParaRPr lang="en-US" altLang="zh-CN" dirty="0">
              <a:sym typeface="+mn-ea"/>
            </a:endParaRPr>
          </a:p>
          <a:p>
            <a:pPr algn="l">
              <a:buClrTx/>
              <a:buSzTx/>
            </a:pPr>
            <a:r>
              <a:rPr lang="en-US" altLang="zh-CN" dirty="0">
                <a:sym typeface="+mn-ea"/>
                <a:hlinkClick r:id="rId5" action="ppaction://hlinkfile"/>
              </a:rPr>
              <a:t>https://zhuanlan.zhihu.com/p/32525231</a:t>
            </a:r>
            <a:endParaRPr lang="en-US" altLang="zh-CN" dirty="0">
              <a:sym typeface="+mn-ea"/>
            </a:endParaRPr>
          </a:p>
        </p:txBody>
      </p:sp>
      <p:sp>
        <p:nvSpPr>
          <p:cNvPr id="3" name="标题 2"/>
          <p:cNvSpPr>
            <a:spLocks noGrp="1"/>
          </p:cNvSpPr>
          <p:nvPr>
            <p:ph type="title"/>
          </p:nvPr>
        </p:nvSpPr>
        <p:spPr>
          <a:xfrm>
            <a:off x="1070610" y="273685"/>
            <a:ext cx="7444740" cy="994410"/>
          </a:xfrm>
        </p:spPr>
        <p:txBody>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参考资源</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28650" y="1012228"/>
            <a:ext cx="7886700" cy="1749762"/>
          </a:xfrm>
        </p:spPr>
        <p:txBody>
          <a:bodyPr>
            <a:normAutofit fontScale="90000" lnSpcReduction="10000"/>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分割是对图像的像素级描述，它赋予每个像素类别（实例）意义，适用于理解要求较高的场景，如无人驾驶中对道路和非道路的分割</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分割包括语义分割（</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semantic segmentation</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）和实例分割（</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instance segmentation</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390015" y="273685"/>
            <a:ext cx="7125335"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分割（Segmentation）</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1026" name="Picture 2" descr="这里写图片描述"/>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015" y="2850356"/>
            <a:ext cx="8893969" cy="229314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654340" y="2283209"/>
            <a:ext cx="6429528" cy="645160"/>
          </a:xfrm>
          <a:prstGeom prst="rect">
            <a:avLst/>
          </a:prstGeom>
          <a:noFill/>
        </p:spPr>
        <p:txBody>
          <a:bodyPr wrap="square">
            <a:sp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R-CNN</a:t>
            </a:r>
            <a:endParaRPr lang="en-US" altLang="zh-CN" sz="3600" b="1"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750" y="1066800"/>
            <a:ext cx="8515350" cy="1570990"/>
          </a:xfrm>
        </p:spPr>
        <p:txBody>
          <a:bodyPr>
            <a:noAutofit/>
          </a:bodyPr>
          <a:lstStyle/>
          <a:p>
            <a:r>
              <a:rPr lang="en-US" altLang="zh-CN" sz="1800" dirty="0"/>
              <a:t>Paper: Rich feature hierarchies for accurate object detection and semantic segmentation</a:t>
            </a:r>
            <a:endParaRPr lang="en-US" altLang="zh-CN" sz="1800" dirty="0"/>
          </a:p>
          <a:p>
            <a:r>
              <a:rPr lang="en-US" altLang="zh-CN" sz="1800" dirty="0"/>
              <a:t>CVPR 2014</a:t>
            </a:r>
            <a:endParaRPr lang="en-US" altLang="zh-CN" sz="1800" dirty="0"/>
          </a:p>
          <a:p>
            <a:r>
              <a:rPr lang="en-US" altLang="zh-CN" sz="1800" dirty="0">
                <a:latin typeface="Calibri" panose="020F0502020204030204" charset="0"/>
                <a:sym typeface="+mn-ea"/>
              </a:rPr>
              <a:t>R-CNN</a:t>
            </a:r>
            <a:r>
              <a:rPr lang="zh-CN" altLang="en-US" sz="1800" dirty="0">
                <a:latin typeface="宋体" panose="02010600030101010101" pitchFamily="2" charset="-122"/>
                <a:ea typeface="宋体" panose="02010600030101010101" pitchFamily="2" charset="-122"/>
                <a:sym typeface="+mn-ea"/>
              </a:rPr>
              <a:t>可以说是利用深度学习进行目标检测的开山之作。作者</a:t>
            </a:r>
            <a:r>
              <a:rPr lang="en-US" altLang="zh-CN" sz="1800" dirty="0">
                <a:latin typeface="Calibri" panose="020F0502020204030204" charset="0"/>
                <a:ea typeface="宋体" panose="02010600030101010101" pitchFamily="2" charset="-122"/>
                <a:sym typeface="+mn-ea"/>
              </a:rPr>
              <a:t>Ross </a:t>
            </a:r>
            <a:r>
              <a:rPr lang="en-US" altLang="zh-CN" sz="1800" dirty="0" err="1">
                <a:latin typeface="Calibri" panose="020F0502020204030204" charset="0"/>
                <a:ea typeface="宋体" panose="02010600030101010101" pitchFamily="2" charset="-122"/>
                <a:sym typeface="+mn-ea"/>
              </a:rPr>
              <a:t>Girshick</a:t>
            </a:r>
            <a:r>
              <a:rPr lang="zh-CN" altLang="en-US" sz="1800" dirty="0">
                <a:latin typeface="宋体" panose="02010600030101010101" pitchFamily="2" charset="-122"/>
                <a:ea typeface="宋体" panose="02010600030101010101" pitchFamily="2" charset="-122"/>
                <a:sym typeface="+mn-ea"/>
              </a:rPr>
              <a:t>多次在</a:t>
            </a:r>
            <a:r>
              <a:rPr lang="en-US" altLang="zh-CN" sz="1800" dirty="0">
                <a:latin typeface="Calibri" panose="020F0502020204030204" charset="0"/>
                <a:ea typeface="宋体" panose="02010600030101010101" pitchFamily="2" charset="-122"/>
                <a:sym typeface="+mn-ea"/>
              </a:rPr>
              <a:t>PASCAL VOC</a:t>
            </a:r>
            <a:r>
              <a:rPr lang="zh-CN" altLang="en-US" sz="1800" dirty="0">
                <a:latin typeface="宋体" panose="02010600030101010101" pitchFamily="2" charset="-122"/>
                <a:ea typeface="宋体" panose="02010600030101010101" pitchFamily="2" charset="-122"/>
                <a:sym typeface="+mn-ea"/>
              </a:rPr>
              <a:t>的目标检测竞赛中折桂，曾在</a:t>
            </a:r>
            <a:r>
              <a:rPr lang="en-US" altLang="zh-CN" sz="1800" dirty="0">
                <a:latin typeface="Calibri" panose="020F0502020204030204" charset="0"/>
                <a:ea typeface="宋体" panose="02010600030101010101" pitchFamily="2" charset="-122"/>
                <a:sym typeface="+mn-ea"/>
              </a:rPr>
              <a:t>2010</a:t>
            </a:r>
            <a:r>
              <a:rPr lang="zh-CN" altLang="en-US" sz="1800" dirty="0">
                <a:latin typeface="宋体" panose="02010600030101010101" pitchFamily="2" charset="-122"/>
                <a:ea typeface="宋体" panose="02010600030101010101" pitchFamily="2" charset="-122"/>
                <a:sym typeface="+mn-ea"/>
              </a:rPr>
              <a:t>年带领团队获得终身成就奖。</a:t>
            </a:r>
            <a:endParaRPr lang="en-US" altLang="zh-CN" sz="1800" b="0" i="0" u="none" strike="noStrike" baseline="0" dirty="0">
              <a:latin typeface="宋体" panose="02010600030101010101" pitchFamily="2" charset="-122"/>
              <a:ea typeface="宋体" panose="02010600030101010101" pitchFamily="2" charset="-122"/>
            </a:endParaRPr>
          </a:p>
          <a:p>
            <a:endParaRPr lang="en-US" altLang="zh-CN" sz="1800" b="0" i="0" u="none" strike="noStrike" baseline="0" dirty="0">
              <a:latin typeface="宋体" panose="02010600030101010101" pitchFamily="2" charset="-122"/>
              <a:ea typeface="宋体" panose="02010600030101010101" pitchFamily="2" charset="-122"/>
            </a:endParaRPr>
          </a:p>
        </p:txBody>
      </p:sp>
      <p:sp>
        <p:nvSpPr>
          <p:cNvPr id="2" name="标题 1"/>
          <p:cNvSpPr>
            <a:spLocks noGrp="1"/>
          </p:cNvSpPr>
          <p:nvPr>
            <p:ph type="title"/>
          </p:nvPr>
        </p:nvSpPr>
        <p:spPr>
          <a:xfrm>
            <a:off x="1318895" y="273685"/>
            <a:ext cx="7196455" cy="994410"/>
          </a:xfrm>
        </p:spPr>
        <p:txBody>
          <a:bodyPr/>
          <a:lstStyle/>
          <a:p>
            <a:pPr algn="l">
              <a:buClrTx/>
              <a:buSzTx/>
              <a:buFontTx/>
            </a:pPr>
            <a:r>
              <a:rPr lang="zh-CN" altLang="en-US" sz="2400" b="1" dirty="0" smtClean="0">
                <a:solidFill>
                  <a:schemeClr val="accent1"/>
                </a:solidFill>
                <a:latin typeface="微软雅黑" panose="020B0503020204020204" pitchFamily="34" charset="-122"/>
                <a:ea typeface="微软雅黑" panose="020B0503020204020204" pitchFamily="34" charset="-122"/>
                <a:cs typeface="+mn-cs"/>
              </a:rPr>
              <a:t>R-CNN (Region with CNN feature)</a:t>
            </a:r>
            <a:endParaRPr lang="zh-CN" altLang="en-US" sz="2400" b="1" dirty="0" smtClean="0">
              <a:solidFill>
                <a:schemeClr val="accent1"/>
              </a:solidFill>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a:blip r:embed="rId1"/>
          <a:stretch>
            <a:fillRect/>
          </a:stretch>
        </p:blipFill>
        <p:spPr>
          <a:xfrm>
            <a:off x="0" y="2759162"/>
            <a:ext cx="9144000" cy="2384339"/>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tags/tag1.xml><?xml version="1.0" encoding="utf-8"?>
<p:tagLst xmlns:p="http://schemas.openxmlformats.org/presentationml/2006/main">
  <p:tag name="KSO_WM_UNIT_PLACING_PICTURE_USER_VIEWPORT" val="{&quot;height&quot;:7907.308661417323,&quot;width&quot;:19183.411023622048}"/>
</p:tagLst>
</file>

<file path=ppt/tags/tag2.xml><?xml version="1.0" encoding="utf-8"?>
<p:tagLst xmlns:p="http://schemas.openxmlformats.org/presentationml/2006/main">
  <p:tag name="KSO_WPP_MARK_KEY" val="c80a38df-c46c-4dde-95b9-def8d6b03334"/>
  <p:tag name="COMMONDATA" val="eyJoZGlkIjoiMzEwNTM5NzYwMDRjMzkwZTVkZjY2ODkwMGIxNGU0OTUifQ=="/>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rgbClr val="FFFF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6272</Words>
  <Application>WPS 演示</Application>
  <PresentationFormat>全屏显示(16:9)</PresentationFormat>
  <Paragraphs>382</Paragraphs>
  <Slides>60</Slides>
  <Notes>94</Notes>
  <HiddenSlides>0</HiddenSlides>
  <MMClips>4</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2</vt:i4>
      </vt:variant>
      <vt:variant>
        <vt:lpstr>幻灯片标题</vt:lpstr>
      </vt:variant>
      <vt:variant>
        <vt:i4>60</vt:i4>
      </vt:variant>
    </vt:vector>
  </HeadingPairs>
  <TitlesOfParts>
    <vt:vector size="78" baseType="lpstr">
      <vt:lpstr>Arial</vt:lpstr>
      <vt:lpstr>宋体</vt:lpstr>
      <vt:lpstr>Wingdings</vt:lpstr>
      <vt:lpstr>Helvetica Neue Light</vt:lpstr>
      <vt:lpstr>微软雅黑</vt:lpstr>
      <vt:lpstr>Times New Roman</vt:lpstr>
      <vt:lpstr>PingFang SC</vt:lpstr>
      <vt:lpstr>AMGDT</vt:lpstr>
      <vt:lpstr>Wingdings</vt:lpstr>
      <vt:lpstr>Calibri</vt:lpstr>
      <vt:lpstr>Arial Unicode MS</vt:lpstr>
      <vt:lpstr>Calibri Light</vt:lpstr>
      <vt:lpstr>-apple-system</vt:lpstr>
      <vt:lpstr>Helvetica Neue</vt:lpstr>
      <vt:lpstr>Office 主题</vt:lpstr>
      <vt:lpstr>自定义设计方案</vt:lpstr>
      <vt:lpstr>Equation.KSEE3</vt:lpstr>
      <vt:lpstr>Equation.KSEE3</vt:lpstr>
      <vt:lpstr>PowerPoint 演示文稿</vt:lpstr>
      <vt:lpstr>PowerPoint 演示文稿</vt:lpstr>
      <vt:lpstr>图像理解</vt:lpstr>
      <vt:lpstr>图像理解的三个层次</vt:lpstr>
      <vt:lpstr>分类（Classification）</vt:lpstr>
      <vt:lpstr>目标检测（Object Detection）</vt:lpstr>
      <vt:lpstr>分割（Segmentation）</vt:lpstr>
      <vt:lpstr>PowerPoint 演示文稿</vt:lpstr>
      <vt:lpstr>R-CNN (Region with CNN feature)</vt:lpstr>
      <vt:lpstr>R-CNN (Region with CNN feature)</vt:lpstr>
      <vt:lpstr>1. 候选区域的生成</vt:lpstr>
      <vt:lpstr>Selective Search（选择性搜索）</vt:lpstr>
      <vt:lpstr>2. 对每个候选区域，使用CNN网络提取特征</vt:lpstr>
      <vt:lpstr>3.特征送入每一类的SVM分类器，判定类别</vt:lpstr>
      <vt:lpstr>3.特征送入每一类的SVM分类器，判定类别</vt:lpstr>
      <vt:lpstr>3.特征送入每一类的SVM分类器，判定类别</vt:lpstr>
      <vt:lpstr>3.特征送入每一类的SVM分类器，判定类别</vt:lpstr>
      <vt:lpstr>3.特征送入每一类的SVM分类器，判定类别</vt:lpstr>
      <vt:lpstr>3.特征送入每一类的SVM分类器，判定类别</vt:lpstr>
      <vt:lpstr>3.特征送入每一类的SVM分类器，判定类别</vt:lpstr>
      <vt:lpstr>3.特征送入每一类的SVM分类器，判定类别</vt:lpstr>
      <vt:lpstr>4.使用回归器精细修正候选框位置</vt:lpstr>
      <vt:lpstr>边界框回归器</vt:lpstr>
      <vt:lpstr>R-CNN (Region with CNN feature)</vt:lpstr>
      <vt:lpstr>R-CNN (Region with CNN feature)</vt:lpstr>
      <vt:lpstr>R-CNN存在的问题</vt:lpstr>
      <vt:lpstr>PowerPoint 演示文稿</vt:lpstr>
      <vt:lpstr>Fast R-CNN</vt:lpstr>
      <vt:lpstr>Fast R-CNN步骤</vt:lpstr>
      <vt:lpstr>Fast R-CNN步骤</vt:lpstr>
      <vt:lpstr>Fast R-CNN：一次性计算整张图的特征</vt:lpstr>
      <vt:lpstr>Fast R-CNN：ROI Pooling Layer</vt:lpstr>
      <vt:lpstr>Fast R-CNN：分类器</vt:lpstr>
      <vt:lpstr>Fast R-CNN：边界框回归器</vt:lpstr>
      <vt:lpstr>Fast R-CNN：边界框回归器</vt:lpstr>
      <vt:lpstr>Fast R-CNN：Multi-task loss</vt:lpstr>
      <vt:lpstr>Fast R-CNN：Multi-task loss</vt:lpstr>
      <vt:lpstr>Fast R-CNN：Multi-task loss</vt:lpstr>
      <vt:lpstr>Fast R-CNN步骤</vt:lpstr>
      <vt:lpstr>R-CNN与Fast R-CNN框架对比</vt:lpstr>
      <vt:lpstr>PowerPoint 演示文稿</vt:lpstr>
      <vt:lpstr>Faster R-CNN</vt:lpstr>
      <vt:lpstr>Faster R-CNN</vt:lpstr>
      <vt:lpstr>Faster R-CNN：RPN (Regional Proposal Networks)</vt:lpstr>
      <vt:lpstr>Faster R-CNN：RPN (Regional Proposal Networks)</vt:lpstr>
      <vt:lpstr>Faster R-CNN：RPN (Regional Proposal Networks)</vt:lpstr>
      <vt:lpstr>Faster R-CNN：RPN (Regional Proposal Networks)</vt:lpstr>
      <vt:lpstr>感受野的计算</vt:lpstr>
      <vt:lpstr>Faster R-CNN：RPN (Regional Proposal Networks)</vt:lpstr>
      <vt:lpstr>Faster R-CNN：正样本、负样本</vt:lpstr>
      <vt:lpstr>Faster R-CNN：RPN Multi-task loss</vt:lpstr>
      <vt:lpstr>Faster R-CNN：RPN Multi-task loss</vt:lpstr>
      <vt:lpstr>Faster R-CNN：RPN Multi-task loss</vt:lpstr>
      <vt:lpstr>Faster R-CNN：Fast R-CNN Multi-task loss</vt:lpstr>
      <vt:lpstr>Faster R-CNN：训练</vt:lpstr>
      <vt:lpstr>Faster R-CNN</vt:lpstr>
      <vt:lpstr>R-CNN、Fast R-CNN与Faster R-CNN</vt:lpstr>
      <vt:lpstr>总结</vt:lpstr>
      <vt:lpstr>目标检测算法的发展</vt:lpstr>
      <vt:lpstr>参考资源</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zjutlzr</dc:creator>
  <cp:lastModifiedBy>niexy</cp:lastModifiedBy>
  <cp:revision>796</cp:revision>
  <dcterms:created xsi:type="dcterms:W3CDTF">2022-12-02T14:56:00Z</dcterms:created>
  <dcterms:modified xsi:type="dcterms:W3CDTF">2023-10-26T19:15:02Z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2052-11.1.0.12650</vt:lpwstr>
  </property>
  <property fmtid="{D5CDD505-2E9C-101B-9397-08002B2CF9AE}" pid="3" name="ICV">
    <vt:lpwstr>4E432739AE4200CF0A128A63B83C6F27</vt:lpwstr>
  </property>
</Properties>
</file>